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94" autoAdjust="0"/>
    <p:restoredTop sz="76115" autoAdjust="0"/>
  </p:normalViewPr>
  <p:slideViewPr>
    <p:cSldViewPr>
      <p:cViewPr varScale="1">
        <p:scale>
          <a:sx n="69" d="100"/>
          <a:sy n="69" d="100"/>
        </p:scale>
        <p:origin x="-2022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302D9A-618F-4AC9-8D6F-659989BD1FC0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EB9009-6A5B-436F-9C23-50CB54EBA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041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258</a:t>
            </a:r>
          </a:p>
          <a:p>
            <a:r>
              <a:rPr lang="en-US" dirty="0" smtClean="0"/>
              <a:t>Suggestions:</a:t>
            </a:r>
          </a:p>
          <a:p>
            <a:r>
              <a:rPr lang="en-US" dirty="0" smtClean="0"/>
              <a:t>-Introduce the goals of the </a:t>
            </a:r>
            <a:r>
              <a:rPr lang="en-US" baseline="0" dirty="0" smtClean="0"/>
              <a:t>lesson.</a:t>
            </a:r>
          </a:p>
          <a:p>
            <a:r>
              <a:rPr lang="en-US" baseline="0" dirty="0" smtClean="0"/>
              <a:t>- Prepare slides showing different art expressions (e.g. painting, dancing, music, etc) to  introduce “art” as the theme of the lesson.</a:t>
            </a:r>
          </a:p>
          <a:p>
            <a:r>
              <a:rPr lang="en-US" baseline="0" dirty="0" smtClean="0">
                <a:latin typeface="+mn-lt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6245CE-052F-4B78-ACEA-0E2680C59773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</a:t>
            </a:r>
            <a:r>
              <a:rPr lang="en-US" baseline="0" dirty="0" smtClean="0"/>
              <a:t> 268-269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268-270</a:t>
            </a:r>
          </a:p>
          <a:p>
            <a:r>
              <a:rPr lang="en-US" dirty="0" smtClean="0"/>
              <a:t>Suggestions:</a:t>
            </a:r>
          </a:p>
          <a:p>
            <a:r>
              <a:rPr lang="en-US" dirty="0" smtClean="0"/>
              <a:t>-Answer key:</a:t>
            </a:r>
          </a:p>
          <a:p>
            <a:r>
              <a:rPr lang="en-US" dirty="0" err="1" smtClean="0"/>
              <a:t>Esté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lleguemos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hayan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cerrado</a:t>
            </a:r>
            <a:r>
              <a:rPr lang="en-US" baseline="0" dirty="0" smtClean="0"/>
              <a:t> – me </a:t>
            </a:r>
            <a:r>
              <a:rPr lang="en-US" baseline="0" dirty="0" err="1" smtClean="0"/>
              <a:t>retrasara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podamos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viera</a:t>
            </a:r>
            <a:r>
              <a:rPr lang="en-US" baseline="0" dirty="0" smtClean="0"/>
              <a:t> - </a:t>
            </a:r>
            <a:r>
              <a:rPr lang="en-US" baseline="0" dirty="0" err="1" smtClean="0"/>
              <a:t>hayas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salido</a:t>
            </a:r>
            <a:r>
              <a:rPr lang="en-US" baseline="0" dirty="0" smtClean="0"/>
              <a:t>/ </a:t>
            </a:r>
            <a:r>
              <a:rPr lang="en-US" baseline="0" dirty="0" err="1" smtClean="0"/>
              <a:t>salieras</a:t>
            </a:r>
            <a:r>
              <a:rPr lang="en-US" baseline="0" dirty="0" smtClean="0"/>
              <a:t> - </a:t>
            </a:r>
            <a:r>
              <a:rPr lang="en-US" baseline="0" dirty="0" err="1" smtClean="0"/>
              <a:t>tuvieras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logremos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estén</a:t>
            </a:r>
            <a:endParaRPr lang="en-US" baseline="0" dirty="0" smtClean="0"/>
          </a:p>
          <a:p>
            <a:r>
              <a:rPr lang="en-US" baseline="0" dirty="0" smtClean="0"/>
              <a:t>- For further practice see Actividad 11A, pages 271-272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9009-6A5B-436F-9C23-50CB54EBAF61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277</a:t>
            </a:r>
          </a:p>
          <a:p>
            <a:r>
              <a:rPr lang="en-US" dirty="0" smtClean="0"/>
              <a:t> Suggestions</a:t>
            </a:r>
          </a:p>
          <a:p>
            <a:r>
              <a:rPr lang="en-US" dirty="0" smtClean="0"/>
              <a:t>Ask questions about general knowledge</a:t>
            </a:r>
            <a:r>
              <a:rPr lang="en-US" baseline="0" dirty="0" smtClean="0"/>
              <a:t> to the class, write their responses on the board using the passive voice. </a:t>
            </a:r>
          </a:p>
          <a:p>
            <a:r>
              <a:rPr lang="en-US" baseline="0" dirty="0" smtClean="0"/>
              <a:t>e.g. </a:t>
            </a:r>
            <a:r>
              <a:rPr lang="en-US" baseline="0" dirty="0" smtClean="0">
                <a:latin typeface="Calibri"/>
              </a:rPr>
              <a:t>¿</a:t>
            </a:r>
            <a:r>
              <a:rPr lang="en-US" baseline="0" dirty="0" err="1" smtClean="0"/>
              <a:t>Quién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diseño</a:t>
            </a:r>
            <a:r>
              <a:rPr lang="en-US" baseline="0" dirty="0" smtClean="0"/>
              <a:t> y </a:t>
            </a:r>
            <a:r>
              <a:rPr lang="en-US" baseline="0" dirty="0" err="1" smtClean="0"/>
              <a:t>construyó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catedral</a:t>
            </a:r>
            <a:r>
              <a:rPr lang="en-US" baseline="0" dirty="0" smtClean="0"/>
              <a:t> de la </a:t>
            </a:r>
            <a:r>
              <a:rPr lang="en-US" baseline="0" dirty="0" err="1" smtClean="0"/>
              <a:t>Sagrada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Familia</a:t>
            </a:r>
            <a:r>
              <a:rPr lang="en-US" baseline="0" dirty="0" smtClean="0"/>
              <a:t> de Barcelona?</a:t>
            </a:r>
          </a:p>
          <a:p>
            <a:r>
              <a:rPr lang="en-US" baseline="0" dirty="0" smtClean="0"/>
              <a:t>       La </a:t>
            </a:r>
            <a:r>
              <a:rPr lang="en-US" baseline="0" dirty="0" err="1" smtClean="0"/>
              <a:t>Sagrada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Familia</a:t>
            </a:r>
            <a:r>
              <a:rPr lang="en-US" baseline="0" dirty="0" smtClean="0"/>
              <a:t> </a:t>
            </a:r>
            <a:r>
              <a:rPr lang="en-US" i="1" baseline="0" dirty="0" err="1" smtClean="0"/>
              <a:t>fue</a:t>
            </a:r>
            <a:r>
              <a:rPr lang="en-US" i="1" baseline="0" dirty="0" smtClean="0"/>
              <a:t> </a:t>
            </a:r>
            <a:r>
              <a:rPr lang="en-US" i="1" baseline="0" dirty="0" err="1" smtClean="0"/>
              <a:t>construída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Gaudí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      </a:t>
            </a:r>
            <a:r>
              <a:rPr lang="en-US" baseline="0" dirty="0" smtClean="0">
                <a:latin typeface="+mn-lt"/>
              </a:rPr>
              <a:t>¿</a:t>
            </a:r>
            <a:r>
              <a:rPr lang="en-US" baseline="0" dirty="0" err="1" smtClean="0">
                <a:latin typeface="+mn-lt"/>
              </a:rPr>
              <a:t>Quién</a:t>
            </a:r>
            <a:r>
              <a:rPr lang="en-US" baseline="0" dirty="0" smtClean="0">
                <a:latin typeface="+mn-lt"/>
              </a:rPr>
              <a:t> </a:t>
            </a:r>
            <a:r>
              <a:rPr lang="en-US" baseline="0" dirty="0" err="1" smtClean="0">
                <a:latin typeface="+mn-lt"/>
              </a:rPr>
              <a:t>escribió</a:t>
            </a:r>
            <a:r>
              <a:rPr lang="en-US" baseline="0" dirty="0" smtClean="0">
                <a:latin typeface="+mn-lt"/>
              </a:rPr>
              <a:t> Romeo y </a:t>
            </a:r>
            <a:r>
              <a:rPr lang="en-US" baseline="0" dirty="0" err="1" smtClean="0">
                <a:latin typeface="+mn-lt"/>
              </a:rPr>
              <a:t>Julieta</a:t>
            </a:r>
            <a:r>
              <a:rPr lang="en-US" baseline="0" dirty="0" smtClean="0">
                <a:latin typeface="+mn-lt"/>
              </a:rPr>
              <a:t>?</a:t>
            </a:r>
          </a:p>
          <a:p>
            <a:r>
              <a:rPr lang="en-US" baseline="0" dirty="0" smtClean="0">
                <a:latin typeface="+mn-lt"/>
              </a:rPr>
              <a:t>       Romeo y </a:t>
            </a:r>
            <a:r>
              <a:rPr lang="en-US" baseline="0" dirty="0" err="1" smtClean="0">
                <a:latin typeface="+mn-lt"/>
              </a:rPr>
              <a:t>Julieta</a:t>
            </a:r>
            <a:r>
              <a:rPr lang="en-US" baseline="0" dirty="0" smtClean="0">
                <a:latin typeface="+mn-lt"/>
              </a:rPr>
              <a:t> </a:t>
            </a:r>
            <a:r>
              <a:rPr lang="en-US" baseline="0" dirty="0" err="1" smtClean="0">
                <a:latin typeface="+mn-lt"/>
              </a:rPr>
              <a:t>fue</a:t>
            </a:r>
            <a:r>
              <a:rPr lang="en-US" baseline="0" dirty="0" smtClean="0">
                <a:latin typeface="+mn-lt"/>
              </a:rPr>
              <a:t> </a:t>
            </a:r>
            <a:r>
              <a:rPr lang="en-US" baseline="0" dirty="0" err="1" smtClean="0">
                <a:latin typeface="+mn-lt"/>
              </a:rPr>
              <a:t>escrita</a:t>
            </a:r>
            <a:r>
              <a:rPr lang="en-US" baseline="0" dirty="0" smtClean="0">
                <a:latin typeface="+mn-lt"/>
              </a:rPr>
              <a:t> </a:t>
            </a:r>
            <a:r>
              <a:rPr lang="en-US" baseline="0" dirty="0" err="1" smtClean="0">
                <a:latin typeface="+mn-lt"/>
              </a:rPr>
              <a:t>por</a:t>
            </a:r>
            <a:r>
              <a:rPr lang="en-US" baseline="0" dirty="0" smtClean="0">
                <a:latin typeface="+mn-lt"/>
              </a:rPr>
              <a:t> Shakespeare.</a:t>
            </a:r>
          </a:p>
          <a:p>
            <a:r>
              <a:rPr lang="en-US" baseline="0" dirty="0" smtClean="0">
                <a:latin typeface="+mn-lt"/>
              </a:rPr>
              <a:t>      ¿</a:t>
            </a:r>
            <a:r>
              <a:rPr lang="en-US" baseline="0" dirty="0" err="1" smtClean="0">
                <a:latin typeface="+mn-lt"/>
              </a:rPr>
              <a:t>Quién</a:t>
            </a:r>
            <a:r>
              <a:rPr lang="en-US" baseline="0" dirty="0" smtClean="0">
                <a:latin typeface="+mn-lt"/>
              </a:rPr>
              <a:t> </a:t>
            </a:r>
            <a:r>
              <a:rPr lang="en-US" baseline="0" dirty="0" err="1" smtClean="0">
                <a:latin typeface="+mn-lt"/>
              </a:rPr>
              <a:t>pintó</a:t>
            </a:r>
            <a:r>
              <a:rPr lang="en-US" baseline="0" dirty="0" smtClean="0">
                <a:latin typeface="+mn-lt"/>
              </a:rPr>
              <a:t>  el Guernica?</a:t>
            </a:r>
          </a:p>
          <a:p>
            <a:r>
              <a:rPr lang="en-US" baseline="0" dirty="0" smtClean="0">
                <a:latin typeface="+mn-lt"/>
              </a:rPr>
              <a:t>      Guernica </a:t>
            </a:r>
            <a:r>
              <a:rPr lang="en-US" baseline="0" dirty="0" err="1" smtClean="0">
                <a:latin typeface="+mn-lt"/>
              </a:rPr>
              <a:t>fue</a:t>
            </a:r>
            <a:r>
              <a:rPr lang="en-US" baseline="0" dirty="0" smtClean="0">
                <a:latin typeface="+mn-lt"/>
              </a:rPr>
              <a:t> </a:t>
            </a:r>
            <a:r>
              <a:rPr lang="en-US" baseline="0" dirty="0" err="1" smtClean="0">
                <a:latin typeface="+mn-lt"/>
              </a:rPr>
              <a:t>pintado</a:t>
            </a:r>
            <a:r>
              <a:rPr lang="en-US" baseline="0" dirty="0" smtClean="0">
                <a:latin typeface="+mn-lt"/>
              </a:rPr>
              <a:t> </a:t>
            </a:r>
            <a:r>
              <a:rPr lang="en-US" baseline="0" dirty="0" err="1" smtClean="0">
                <a:latin typeface="+mn-lt"/>
              </a:rPr>
              <a:t>por</a:t>
            </a:r>
            <a:r>
              <a:rPr lang="en-US" baseline="0" dirty="0" smtClean="0">
                <a:latin typeface="+mn-lt"/>
              </a:rPr>
              <a:t> Picasso</a:t>
            </a:r>
            <a:endParaRPr lang="en-US" baseline="0" dirty="0" smtClean="0"/>
          </a:p>
          <a:p>
            <a:r>
              <a:rPr lang="en-US" baseline="0" dirty="0" smtClean="0"/>
              <a:t>      </a:t>
            </a:r>
          </a:p>
          <a:p>
            <a:r>
              <a:rPr lang="en-US" baseline="0" dirty="0" smtClean="0"/>
              <a:t>     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US" dirty="0" smtClean="0"/>
              <a:t>Page </a:t>
            </a:r>
            <a:r>
              <a:rPr lang="en-US" dirty="0" smtClean="0"/>
              <a:t>277</a:t>
            </a:r>
          </a:p>
          <a:p>
            <a:pPr marL="228600" indent="-228600">
              <a:buNone/>
            </a:pPr>
            <a:r>
              <a:rPr lang="en-US" dirty="0" smtClean="0"/>
              <a:t>Answer key</a:t>
            </a:r>
          </a:p>
          <a:p>
            <a:pPr marL="228600" indent="-228600">
              <a:buAutoNum type="arabicPeriod"/>
            </a:pPr>
            <a:r>
              <a:rPr lang="en-US" dirty="0" smtClean="0"/>
              <a:t>No, “El </a:t>
            </a:r>
            <a:r>
              <a:rPr lang="en-US" dirty="0" err="1" smtClean="0"/>
              <a:t>grito</a:t>
            </a:r>
            <a:r>
              <a:rPr lang="en-US" dirty="0" smtClean="0"/>
              <a:t>” </a:t>
            </a:r>
            <a:r>
              <a:rPr lang="en-US" dirty="0" err="1" smtClean="0"/>
              <a:t>fue</a:t>
            </a:r>
            <a:r>
              <a:rPr lang="en-US" dirty="0" smtClean="0"/>
              <a:t> </a:t>
            </a:r>
            <a:r>
              <a:rPr lang="en-US" dirty="0" err="1" smtClean="0"/>
              <a:t>pintado</a:t>
            </a:r>
            <a:r>
              <a:rPr lang="en-US" dirty="0" smtClean="0"/>
              <a:t> 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Edvard</a:t>
            </a:r>
            <a:r>
              <a:rPr lang="en-US" baseline="0" dirty="0" smtClean="0"/>
              <a:t> Munch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No, “El </a:t>
            </a:r>
            <a:r>
              <a:rPr lang="en-US" baseline="0" dirty="0" err="1" smtClean="0"/>
              <a:t>gran</a:t>
            </a:r>
            <a:r>
              <a:rPr lang="en-US" baseline="0" dirty="0" smtClean="0"/>
              <a:t> Gatsby” </a:t>
            </a:r>
            <a:r>
              <a:rPr lang="en-US" baseline="0" dirty="0" err="1" smtClean="0"/>
              <a:t>fue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escrito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dirty="0" smtClean="0"/>
              <a:t>F. Scott Fitzgerald</a:t>
            </a:r>
          </a:p>
          <a:p>
            <a:pPr marL="228600" indent="-228600">
              <a:buAutoNum type="arabicPeriod"/>
            </a:pPr>
            <a:r>
              <a:rPr lang="en-US" dirty="0" smtClean="0"/>
              <a:t>No, </a:t>
            </a:r>
            <a:r>
              <a:rPr lang="en-US" dirty="0" err="1" smtClean="0"/>
              <a:t>las</a:t>
            </a:r>
            <a:r>
              <a:rPr lang="en-US" dirty="0" smtClean="0"/>
              <a:t> </a:t>
            </a:r>
            <a:r>
              <a:rPr lang="en-US" dirty="0" err="1" smtClean="0"/>
              <a:t>torrres</a:t>
            </a:r>
            <a:r>
              <a:rPr lang="en-US" dirty="0" smtClean="0"/>
              <a:t> </a:t>
            </a:r>
            <a:r>
              <a:rPr lang="en-US" dirty="0" err="1" smtClean="0"/>
              <a:t>gemelas</a:t>
            </a:r>
            <a:r>
              <a:rPr lang="en-US" dirty="0" smtClean="0"/>
              <a:t> </a:t>
            </a:r>
            <a:r>
              <a:rPr lang="en-US" dirty="0" err="1" smtClean="0"/>
              <a:t>fueron</a:t>
            </a:r>
            <a:r>
              <a:rPr lang="en-US" dirty="0" smtClean="0"/>
              <a:t> </a:t>
            </a:r>
            <a:r>
              <a:rPr lang="en-US" dirty="0" err="1" smtClean="0"/>
              <a:t>derribadas</a:t>
            </a:r>
            <a:r>
              <a:rPr lang="en-US" dirty="0" smtClean="0"/>
              <a:t> en el 2001</a:t>
            </a:r>
          </a:p>
          <a:p>
            <a:pPr marL="228600" indent="-228600">
              <a:buAutoNum type="arabicPeriod"/>
            </a:pPr>
            <a:r>
              <a:rPr lang="en-US" dirty="0" smtClean="0"/>
              <a:t>No, </a:t>
            </a:r>
            <a:r>
              <a:rPr lang="en-US" dirty="0" err="1" smtClean="0"/>
              <a:t>América</a:t>
            </a:r>
            <a:r>
              <a:rPr lang="en-US" dirty="0" smtClean="0"/>
              <a:t> </a:t>
            </a:r>
            <a:r>
              <a:rPr lang="en-US" dirty="0" err="1" smtClean="0"/>
              <a:t>fue</a:t>
            </a:r>
            <a:r>
              <a:rPr lang="en-US" dirty="0" smtClean="0"/>
              <a:t> </a:t>
            </a:r>
            <a:r>
              <a:rPr lang="en-US" dirty="0" err="1" smtClean="0"/>
              <a:t>descubierta</a:t>
            </a:r>
            <a:r>
              <a:rPr lang="en-US" dirty="0" smtClean="0"/>
              <a:t> en 1492 / America se </a:t>
            </a:r>
            <a:r>
              <a:rPr lang="en-US" dirty="0" err="1" smtClean="0"/>
              <a:t>descubrió</a:t>
            </a:r>
            <a:r>
              <a:rPr lang="en-US" dirty="0" smtClean="0"/>
              <a:t> en</a:t>
            </a:r>
            <a:r>
              <a:rPr lang="en-US" baseline="0" dirty="0" smtClean="0"/>
              <a:t> 1492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No, Titanic </a:t>
            </a:r>
            <a:r>
              <a:rPr lang="en-US" baseline="0" dirty="0" err="1" smtClean="0"/>
              <a:t>fue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protagonizada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Leonardo </a:t>
            </a:r>
            <a:r>
              <a:rPr lang="en-US" baseline="0" dirty="0" err="1" smtClean="0"/>
              <a:t>DiCaprio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9009-6A5B-436F-9C23-50CB54EBAF61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</a:t>
            </a:r>
            <a:r>
              <a:rPr lang="en-US" dirty="0" smtClean="0"/>
              <a:t>278</a:t>
            </a:r>
            <a:endParaRPr lang="en-US" dirty="0" smtClean="0"/>
          </a:p>
          <a:p>
            <a:r>
              <a:rPr lang="en-US" dirty="0" smtClean="0"/>
              <a:t>Suggestions:</a:t>
            </a:r>
          </a:p>
          <a:p>
            <a:r>
              <a:rPr lang="en-US" dirty="0" smtClean="0"/>
              <a:t>- Say a verb in the </a:t>
            </a:r>
            <a:r>
              <a:rPr lang="en-US" i="1" dirty="0" smtClean="0"/>
              <a:t>infinitive</a:t>
            </a:r>
            <a:r>
              <a:rPr lang="en-US" dirty="0" smtClean="0"/>
              <a:t> and ask students to write a sentence using the infinitive form in the right context. </a:t>
            </a:r>
          </a:p>
          <a:p>
            <a:r>
              <a:rPr lang="en-US" dirty="0" smtClean="0"/>
              <a:t>e.g. You say: comer</a:t>
            </a:r>
          </a:p>
          <a:p>
            <a:r>
              <a:rPr lang="en-US" dirty="0" smtClean="0"/>
              <a:t>       Students</a:t>
            </a:r>
            <a:r>
              <a:rPr lang="en-US" baseline="0" dirty="0" smtClean="0"/>
              <a:t> may write: </a:t>
            </a:r>
            <a:r>
              <a:rPr lang="en-US" i="1" baseline="0" dirty="0" smtClean="0"/>
              <a:t>Comer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todas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horas</a:t>
            </a:r>
            <a:r>
              <a:rPr lang="en-US" baseline="0" dirty="0" smtClean="0"/>
              <a:t> no </a:t>
            </a:r>
            <a:r>
              <a:rPr lang="en-US" baseline="0" dirty="0" err="1" smtClean="0"/>
              <a:t>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bueno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para</a:t>
            </a:r>
            <a:r>
              <a:rPr lang="en-US" baseline="0" dirty="0" smtClean="0"/>
              <a:t> la </a:t>
            </a:r>
            <a:r>
              <a:rPr lang="en-US" baseline="0" dirty="0" err="1" smtClean="0"/>
              <a:t>salud</a:t>
            </a:r>
            <a:r>
              <a:rPr lang="en-US" baseline="0" dirty="0" smtClean="0"/>
              <a:t>. </a:t>
            </a:r>
          </a:p>
          <a:p>
            <a:r>
              <a:rPr lang="en-US" baseline="0" dirty="0" smtClean="0"/>
              <a:t>                                     Te </a:t>
            </a:r>
            <a:r>
              <a:rPr lang="en-US" baseline="0" dirty="0" err="1" smtClean="0"/>
              <a:t>veo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después</a:t>
            </a:r>
            <a:r>
              <a:rPr lang="en-US" baseline="0" dirty="0" smtClean="0"/>
              <a:t> de </a:t>
            </a:r>
            <a:r>
              <a:rPr lang="en-US" i="1" baseline="0" dirty="0" smtClean="0"/>
              <a:t>comer</a:t>
            </a:r>
            <a:r>
              <a:rPr lang="en-US" baseline="0" dirty="0" smtClean="0"/>
              <a:t> </a:t>
            </a:r>
          </a:p>
          <a:p>
            <a:r>
              <a:rPr lang="en-US" baseline="0" dirty="0" smtClean="0"/>
              <a:t>                                     No me </a:t>
            </a:r>
            <a:r>
              <a:rPr lang="en-US" baseline="0" dirty="0" err="1" smtClean="0"/>
              <a:t>gusta</a:t>
            </a:r>
            <a:r>
              <a:rPr lang="en-US" baseline="0" dirty="0" smtClean="0"/>
              <a:t> </a:t>
            </a:r>
            <a:r>
              <a:rPr lang="en-US" i="1" baseline="0" dirty="0" smtClean="0"/>
              <a:t>comer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hamburguesas</a:t>
            </a:r>
            <a:r>
              <a:rPr lang="en-US" baseline="0" dirty="0" smtClean="0"/>
              <a:t>. </a:t>
            </a:r>
            <a:endParaRPr lang="en-US" dirty="0" smtClean="0"/>
          </a:p>
          <a:p>
            <a:r>
              <a:rPr lang="en-US" dirty="0" smtClean="0"/>
              <a:t> 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279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9009-6A5B-436F-9C23-50CB54EBAF61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</a:t>
            </a:r>
            <a:r>
              <a:rPr lang="en-US" dirty="0" smtClean="0"/>
              <a:t>280</a:t>
            </a:r>
            <a:endParaRPr lang="en-US" dirty="0" smtClean="0"/>
          </a:p>
          <a:p>
            <a:r>
              <a:rPr lang="en-US" dirty="0" smtClean="0"/>
              <a:t>Suggestions:</a:t>
            </a:r>
          </a:p>
          <a:p>
            <a:r>
              <a:rPr lang="en-US" dirty="0" smtClean="0"/>
              <a:t>Answer</a:t>
            </a:r>
            <a:r>
              <a:rPr lang="en-US" baseline="0" dirty="0" smtClean="0"/>
              <a:t> key:</a:t>
            </a:r>
          </a:p>
          <a:p>
            <a:pPr>
              <a:buFontTx/>
              <a:buNone/>
            </a:pPr>
            <a:r>
              <a:rPr lang="en-US" baseline="0" dirty="0" smtClean="0"/>
              <a:t>1.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lo </a:t>
            </a:r>
            <a:r>
              <a:rPr lang="en-US" baseline="0" dirty="0" err="1" smtClean="0"/>
              <a:t>menos</a:t>
            </a:r>
            <a:endParaRPr lang="en-US" baseline="0" dirty="0" smtClean="0"/>
          </a:p>
          <a:p>
            <a:pPr>
              <a:buFontTx/>
              <a:buNone/>
            </a:pPr>
            <a:r>
              <a:rPr lang="en-US" baseline="0" dirty="0" smtClean="0"/>
              <a:t>2.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eso</a:t>
            </a:r>
            <a:r>
              <a:rPr lang="en-US" baseline="0" dirty="0" smtClean="0"/>
              <a:t> /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razón</a:t>
            </a:r>
            <a:endParaRPr lang="en-US" baseline="0" dirty="0" smtClean="0"/>
          </a:p>
          <a:p>
            <a:pPr>
              <a:buFontTx/>
              <a:buNone/>
            </a:pPr>
            <a:r>
              <a:rPr lang="en-US" dirty="0" smtClean="0"/>
              <a:t>3. </a:t>
            </a:r>
            <a:r>
              <a:rPr lang="en-US" dirty="0" err="1" smtClean="0"/>
              <a:t>Por</a:t>
            </a:r>
            <a:r>
              <a:rPr lang="en-US" dirty="0" smtClean="0"/>
              <a:t> un </a:t>
            </a:r>
            <a:r>
              <a:rPr lang="en-US" dirty="0" err="1" smtClean="0"/>
              <a:t>lado</a:t>
            </a:r>
            <a:r>
              <a:rPr lang="en-US" dirty="0" smtClean="0"/>
              <a:t> –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otro</a:t>
            </a:r>
            <a:r>
              <a:rPr lang="en-US" dirty="0" smtClean="0"/>
              <a:t> </a:t>
            </a:r>
            <a:r>
              <a:rPr lang="en-US" dirty="0" err="1" smtClean="0"/>
              <a:t>lado</a:t>
            </a:r>
            <a:endParaRPr lang="en-US" dirty="0" smtClean="0"/>
          </a:p>
          <a:p>
            <a:pPr>
              <a:buFontTx/>
              <a:buNone/>
            </a:pPr>
            <a:r>
              <a:rPr lang="en-US" dirty="0" smtClean="0"/>
              <a:t>4.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acaso</a:t>
            </a:r>
            <a:endParaRPr lang="en-US" dirty="0" smtClean="0"/>
          </a:p>
          <a:p>
            <a:pPr>
              <a:buFontTx/>
              <a:buNone/>
            </a:pPr>
            <a:endParaRPr lang="en-US" dirty="0" smtClean="0"/>
          </a:p>
          <a:p>
            <a:pPr>
              <a:buFontTx/>
              <a:buNone/>
            </a:pPr>
            <a:r>
              <a:rPr lang="en-US" dirty="0" smtClean="0"/>
              <a:t>For further practice ask students to complete Actividad 23, page</a:t>
            </a:r>
            <a:r>
              <a:rPr lang="en-US" baseline="0" dirty="0" smtClean="0"/>
              <a:t> 281. </a:t>
            </a:r>
          </a:p>
          <a:p>
            <a:pPr>
              <a:buFont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</a:t>
            </a:r>
            <a:r>
              <a:rPr lang="en-US" dirty="0" smtClean="0"/>
              <a:t>282</a:t>
            </a:r>
            <a:endParaRPr lang="en-US" dirty="0" smtClean="0"/>
          </a:p>
          <a:p>
            <a:r>
              <a:rPr lang="en-US" dirty="0" smtClean="0"/>
              <a:t>Suggestions:</a:t>
            </a:r>
          </a:p>
          <a:p>
            <a:pPr>
              <a:buFontTx/>
              <a:buChar char="-"/>
            </a:pPr>
            <a:r>
              <a:rPr lang="en-US" dirty="0" smtClean="0"/>
              <a:t>Ask students</a:t>
            </a:r>
            <a:r>
              <a:rPr lang="en-US" baseline="0" dirty="0" smtClean="0"/>
              <a:t> to share their answers to Actividad 13 with the class. </a:t>
            </a:r>
          </a:p>
          <a:p>
            <a:pPr>
              <a:buFontTx/>
              <a:buChar char="-"/>
            </a:pPr>
            <a:r>
              <a:rPr lang="en-US" baseline="0" dirty="0" smtClean="0"/>
              <a:t> Actividad 1, page 283, may be used as a follow-up to the questions on Actividad 13. 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US" dirty="0" err="1" smtClean="0"/>
              <a:t>Answer</a:t>
            </a:r>
            <a:r>
              <a:rPr lang="es-US" dirty="0" smtClean="0"/>
              <a:t> </a:t>
            </a:r>
            <a:r>
              <a:rPr lang="es-US" dirty="0" err="1" smtClean="0"/>
              <a:t>key</a:t>
            </a:r>
            <a:r>
              <a:rPr lang="es-US" dirty="0" smtClean="0"/>
              <a:t>:</a:t>
            </a:r>
          </a:p>
          <a:p>
            <a:r>
              <a:rPr lang="es-US" dirty="0" smtClean="0"/>
              <a:t>- Acompañara – haya dicho – explicara – haya podido /pudiera – fuéramos- interese - haya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8AD9A-5606-4991-B7B3-7895E63B6037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8AD9A-5606-4991-B7B3-7895E63B6037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259</a:t>
            </a:r>
          </a:p>
          <a:p>
            <a:r>
              <a:rPr lang="en-US" dirty="0" smtClean="0"/>
              <a:t>Suggestions:</a:t>
            </a:r>
          </a:p>
          <a:p>
            <a:r>
              <a:rPr lang="en-US" i="1" dirty="0" smtClean="0"/>
              <a:t>Before</a:t>
            </a:r>
            <a:r>
              <a:rPr lang="en-US" i="1" baseline="0" dirty="0" smtClean="0"/>
              <a:t> listening to the podcast</a:t>
            </a:r>
          </a:p>
          <a:p>
            <a:pPr>
              <a:buFontTx/>
              <a:buChar char="-"/>
            </a:pPr>
            <a:r>
              <a:rPr lang="en-US" baseline="0" dirty="0" smtClean="0"/>
              <a:t>Review with the students the vocabulary listed on Actividad 1</a:t>
            </a:r>
          </a:p>
          <a:p>
            <a:pPr>
              <a:buFontTx/>
              <a:buChar char="-"/>
            </a:pPr>
            <a:r>
              <a:rPr lang="en-US" baseline="0" dirty="0" smtClean="0"/>
              <a:t> Ask students to complete Actividad 1, Parte A on page 260.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8AD9A-5606-4991-B7B3-7895E63B6037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US" dirty="0" err="1" smtClean="0"/>
              <a:t>Answer</a:t>
            </a:r>
            <a:r>
              <a:rPr lang="es-US" dirty="0" smtClean="0"/>
              <a:t> </a:t>
            </a:r>
            <a:r>
              <a:rPr lang="es-US" dirty="0" err="1" smtClean="0"/>
              <a:t>key</a:t>
            </a:r>
            <a:r>
              <a:rPr lang="es-US" dirty="0" smtClean="0"/>
              <a:t>:</a:t>
            </a:r>
          </a:p>
          <a:p>
            <a:r>
              <a:rPr lang="es-US" dirty="0" smtClean="0"/>
              <a:t>Por casualidad</a:t>
            </a:r>
          </a:p>
          <a:p>
            <a:r>
              <a:rPr lang="es-US" dirty="0" smtClean="0"/>
              <a:t>Por cierto</a:t>
            </a:r>
          </a:p>
          <a:p>
            <a:r>
              <a:rPr lang="es-US" dirty="0" smtClean="0"/>
              <a:t>Por supuesto</a:t>
            </a:r>
          </a:p>
          <a:p>
            <a:r>
              <a:rPr lang="es-US" dirty="0" smtClean="0"/>
              <a:t>Por lo menos</a:t>
            </a:r>
          </a:p>
          <a:p>
            <a:r>
              <a:rPr lang="es-US" dirty="0" smtClean="0"/>
              <a:t>Por un lado – por el otro</a:t>
            </a:r>
          </a:p>
          <a:p>
            <a:r>
              <a:rPr lang="es-US" dirty="0" smtClean="0"/>
              <a:t>Por lo general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18AD9A-5606-4991-B7B3-7895E63B6037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261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262</a:t>
            </a:r>
          </a:p>
          <a:p>
            <a:r>
              <a:rPr lang="en-US" dirty="0" smtClean="0"/>
              <a:t>Suggestions:</a:t>
            </a:r>
          </a:p>
          <a:p>
            <a:pPr>
              <a:buFontTx/>
              <a:buNone/>
            </a:pPr>
            <a:r>
              <a:rPr lang="en-US" i="1" dirty="0" smtClean="0"/>
              <a:t>This</a:t>
            </a:r>
            <a:r>
              <a:rPr lang="en-US" i="1" baseline="0" dirty="0" smtClean="0"/>
              <a:t> activity me be given as a homework assignment.</a:t>
            </a:r>
          </a:p>
          <a:p>
            <a:pPr>
              <a:buFontTx/>
              <a:buNone/>
            </a:pPr>
            <a:r>
              <a:rPr lang="en-US" i="0" baseline="0" dirty="0" smtClean="0"/>
              <a:t>Ask students to research on the internet about Pablo Picasso or </a:t>
            </a:r>
            <a:r>
              <a:rPr lang="en-US" i="0" baseline="0" dirty="0" err="1" smtClean="0"/>
              <a:t>Frida</a:t>
            </a:r>
            <a:r>
              <a:rPr lang="en-US" i="0" baseline="0" dirty="0" smtClean="0"/>
              <a:t> Kahlo and prepare a mini-presentation about one of their works. If more than one student has chosen the same work, they may work as a group.</a:t>
            </a:r>
          </a:p>
          <a:p>
            <a:pPr>
              <a:buFontTx/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Pages 262-263</a:t>
            </a:r>
          </a:p>
          <a:p>
            <a:r>
              <a:rPr lang="en-US" dirty="0" smtClean="0"/>
              <a:t>Suggestions:</a:t>
            </a:r>
          </a:p>
          <a:p>
            <a:r>
              <a:rPr lang="en-US" dirty="0" smtClean="0"/>
              <a:t>Answer key:</a:t>
            </a:r>
          </a:p>
          <a:p>
            <a:pPr marL="228600" indent="-228600">
              <a:buAutoNum type="arabicPeriod"/>
            </a:pPr>
            <a:r>
              <a:rPr lang="en-US" dirty="0" err="1" smtClean="0"/>
              <a:t>Dibujos</a:t>
            </a:r>
            <a:endParaRPr lang="en-US" dirty="0" smtClean="0"/>
          </a:p>
          <a:p>
            <a:pPr marL="228600" indent="-228600">
              <a:buAutoNum type="arabicPeriod"/>
            </a:pPr>
            <a:r>
              <a:rPr lang="en-US" dirty="0" err="1" smtClean="0"/>
              <a:t>Retrato</a:t>
            </a:r>
            <a:endParaRPr lang="en-US" dirty="0" smtClean="0"/>
          </a:p>
          <a:p>
            <a:pPr marL="228600" indent="-228600">
              <a:buAutoNum type="arabicPeriod"/>
            </a:pPr>
            <a:r>
              <a:rPr lang="en-US" dirty="0" err="1" smtClean="0"/>
              <a:t>Paisaje</a:t>
            </a:r>
            <a:endParaRPr lang="en-US" dirty="0" smtClean="0"/>
          </a:p>
          <a:p>
            <a:pPr marL="228600" indent="-228600">
              <a:buAutoNum type="arabicPeriod"/>
            </a:pPr>
            <a:r>
              <a:rPr lang="en-US" dirty="0" err="1" smtClean="0"/>
              <a:t>Crítico</a:t>
            </a:r>
            <a:endParaRPr lang="en-US" dirty="0" smtClean="0"/>
          </a:p>
          <a:p>
            <a:pPr marL="228600" indent="-228600">
              <a:buAutoNum type="arabicPeriod"/>
            </a:pPr>
            <a:r>
              <a:rPr lang="en-US" dirty="0" err="1" smtClean="0"/>
              <a:t>Estatua</a:t>
            </a:r>
            <a:endParaRPr lang="en-US" dirty="0" smtClean="0"/>
          </a:p>
          <a:p>
            <a:pPr marL="228600" indent="-228600">
              <a:buAutoNum type="arabicPeriod"/>
            </a:pPr>
            <a:r>
              <a:rPr lang="en-US" dirty="0" err="1" smtClean="0"/>
              <a:t>censura</a:t>
            </a:r>
            <a:endParaRPr lang="en-US" dirty="0" smtClean="0"/>
          </a:p>
          <a:p>
            <a:pPr marL="228600" indent="-228600">
              <a:buAutoNum type="arabicPeriod"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263</a:t>
            </a:r>
          </a:p>
          <a:p>
            <a:r>
              <a:rPr lang="en-US" dirty="0" smtClean="0"/>
              <a:t>Suggestions</a:t>
            </a:r>
          </a:p>
          <a:p>
            <a:r>
              <a:rPr lang="en-US" dirty="0" smtClean="0"/>
              <a:t>-Prepare slides with the paintings listed above to help students familiarize with them.</a:t>
            </a:r>
          </a:p>
          <a:p>
            <a:r>
              <a:rPr lang="en-US" dirty="0" smtClean="0"/>
              <a:t>- Once students</a:t>
            </a:r>
            <a:r>
              <a:rPr lang="en-US" baseline="0" dirty="0" smtClean="0"/>
              <a:t> have expressed their reactions, ask each group to choose their top 5 favorite and share their ranking with the class.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EB9009-6A5B-436F-9C23-50CB54EBAF61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264</a:t>
            </a:r>
          </a:p>
          <a:p>
            <a:r>
              <a:rPr lang="en-US" dirty="0" smtClean="0"/>
              <a:t>Suggestions:</a:t>
            </a:r>
          </a:p>
          <a:p>
            <a:pPr>
              <a:buFontTx/>
              <a:buChar char="-"/>
            </a:pPr>
            <a:r>
              <a:rPr lang="en-US" dirty="0" smtClean="0"/>
              <a:t>Prepare some slides to</a:t>
            </a:r>
            <a:r>
              <a:rPr lang="en-US" baseline="0" dirty="0" smtClean="0"/>
              <a:t> show the work of other famous muralists such as Diego Rivera and David Alfaro. </a:t>
            </a:r>
          </a:p>
          <a:p>
            <a:pPr>
              <a:buFontTx/>
              <a:buChar char="-"/>
            </a:pPr>
            <a:r>
              <a:rPr lang="en-US" baseline="0" dirty="0" smtClean="0"/>
              <a:t>Explain the socio-political implications of the muralist movement in Mexico.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267</a:t>
            </a:r>
          </a:p>
          <a:p>
            <a:r>
              <a:rPr lang="en-US" dirty="0" smtClean="0"/>
              <a:t>Suggestions:</a:t>
            </a:r>
          </a:p>
          <a:p>
            <a:r>
              <a:rPr lang="en-US" dirty="0" smtClean="0"/>
              <a:t>-The following web site includes information about Maria </a:t>
            </a:r>
            <a:r>
              <a:rPr lang="en-US" dirty="0" err="1" smtClean="0"/>
              <a:t>Izquierdo’s</a:t>
            </a:r>
            <a:r>
              <a:rPr lang="en-US" dirty="0" smtClean="0"/>
              <a:t> work.</a:t>
            </a:r>
          </a:p>
          <a:p>
            <a:r>
              <a:rPr lang="en-US" dirty="0" smtClean="0"/>
              <a:t>http://www.artexpertswebsite.com/pages/artists/izquierdo.php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Page 268</a:t>
            </a:r>
          </a:p>
          <a:p>
            <a:r>
              <a:rPr lang="en-US" dirty="0" smtClean="0"/>
              <a:t>Suggestions:</a:t>
            </a:r>
          </a:p>
          <a:p>
            <a:r>
              <a:rPr lang="en-US" dirty="0" smtClean="0"/>
              <a:t>- For further practice ask students to complete Actividad 10A, page 270.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CB6CB-44CF-4BC8-92C2-EECACDAF0960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570A12-8EBD-4158-8B41-8BDA4815A19C}" type="datetimeFigureOut">
              <a:rPr lang="en-US" smtClean="0"/>
              <a:t>9/10/2013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7F0F7-2CB5-4D54-84D7-C4C24200E6B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143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1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447" t="35844" r="17947" b="30152"/>
          <a:stretch/>
        </p:blipFill>
        <p:spPr bwMode="auto">
          <a:xfrm>
            <a:off x="1143000" y="76201"/>
            <a:ext cx="8229600" cy="678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58" t="16315" r="17398" b="75964"/>
          <a:stretch/>
        </p:blipFill>
        <p:spPr bwMode="auto">
          <a:xfrm>
            <a:off x="1143001" y="0"/>
            <a:ext cx="8229600" cy="1120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/>
          <a:srcRect l="27745" t="59375" r="18375" b="7292"/>
          <a:stretch>
            <a:fillRect/>
          </a:stretch>
        </p:blipFill>
        <p:spPr bwMode="auto">
          <a:xfrm>
            <a:off x="3048000" y="5698958"/>
            <a:ext cx="5410200" cy="11430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533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print"/>
          <a:srcRect l="33382" t="40625" r="25037" b="37500"/>
          <a:stretch>
            <a:fillRect/>
          </a:stretch>
        </p:blipFill>
        <p:spPr bwMode="auto">
          <a:xfrm>
            <a:off x="533400" y="0"/>
            <a:ext cx="4724400" cy="23622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4" cstate="print"/>
          <a:srcRect l="29502" t="12500" r="33593" b="33025"/>
          <a:stretch>
            <a:fillRect/>
          </a:stretch>
        </p:blipFill>
        <p:spPr bwMode="auto">
          <a:xfrm>
            <a:off x="533400" y="2286000"/>
            <a:ext cx="4724400" cy="45720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pic>
        <p:nvPicPr>
          <p:cNvPr id="10244" name="Picture 4"/>
          <p:cNvPicPr>
            <a:picLocks noGrp="1" noChangeAspect="1" noChangeArrowheads="1"/>
          </p:cNvPicPr>
          <p:nvPr>
            <p:ph sz="half" idx="2"/>
          </p:nvPr>
        </p:nvPicPr>
        <p:blipFill>
          <a:blip r:embed="rId5" cstate="print"/>
          <a:srcRect l="35417" t="34449" r="27083" b="14773"/>
          <a:stretch>
            <a:fillRect/>
          </a:stretch>
        </p:blipFill>
        <p:spPr bwMode="auto">
          <a:xfrm>
            <a:off x="5257800" y="2286000"/>
            <a:ext cx="3886200" cy="45720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4" cstate="print"/>
          <a:srcRect l="29502" t="66975" r="33593" b="5208"/>
          <a:stretch>
            <a:fillRect/>
          </a:stretch>
        </p:blipFill>
        <p:spPr bwMode="auto">
          <a:xfrm>
            <a:off x="5257800" y="0"/>
            <a:ext cx="3886200" cy="22860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85800" y="0"/>
            <a:ext cx="8458200" cy="685800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000" b="1" dirty="0" smtClean="0"/>
              <a:t>Actividad 9</a:t>
            </a:r>
          </a:p>
          <a:p>
            <a:pPr marL="0" indent="0">
              <a:buNone/>
            </a:pPr>
            <a:r>
              <a:rPr lang="en-US" sz="2000" dirty="0" smtClean="0"/>
              <a:t>Completa la </a:t>
            </a:r>
            <a:r>
              <a:rPr lang="en-US" sz="2000" dirty="0" err="1" smtClean="0"/>
              <a:t>conversación</a:t>
            </a:r>
            <a:r>
              <a:rPr lang="en-US" sz="2000" dirty="0" smtClean="0"/>
              <a:t> </a:t>
            </a:r>
            <a:r>
              <a:rPr lang="en-US" sz="2000" dirty="0" err="1" smtClean="0"/>
              <a:t>utilizando</a:t>
            </a:r>
            <a:r>
              <a:rPr lang="en-US" sz="2000" dirty="0" smtClean="0"/>
              <a:t>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formas</a:t>
            </a:r>
            <a:r>
              <a:rPr lang="en-US" sz="2000" dirty="0" smtClean="0"/>
              <a:t> </a:t>
            </a:r>
            <a:r>
              <a:rPr lang="en-US" sz="2000" dirty="0" err="1" smtClean="0"/>
              <a:t>apropiadas</a:t>
            </a:r>
            <a:r>
              <a:rPr lang="en-US" sz="2000" dirty="0" smtClean="0"/>
              <a:t> de los </a:t>
            </a:r>
            <a:r>
              <a:rPr lang="en-US" sz="2000" dirty="0" err="1" smtClean="0"/>
              <a:t>verbos</a:t>
            </a:r>
            <a:r>
              <a:rPr lang="en-US" sz="2000" dirty="0" smtClean="0"/>
              <a:t> en </a:t>
            </a:r>
            <a:r>
              <a:rPr lang="en-US" sz="2000" i="1" dirty="0" err="1" smtClean="0"/>
              <a:t>presente</a:t>
            </a:r>
            <a:r>
              <a:rPr lang="en-US" sz="2000" i="1" dirty="0" smtClean="0"/>
              <a:t>, </a:t>
            </a:r>
            <a:r>
              <a:rPr lang="en-US" sz="2000" i="1" dirty="0" err="1" smtClean="0"/>
              <a:t>presente</a:t>
            </a:r>
            <a:r>
              <a:rPr lang="en-US" sz="2000" i="1" dirty="0" smtClean="0"/>
              <a:t> perfecto </a:t>
            </a:r>
            <a:r>
              <a:rPr lang="en-US" sz="2000" dirty="0" smtClean="0"/>
              <a:t>o</a:t>
            </a:r>
            <a:r>
              <a:rPr lang="en-US" sz="2000" i="1" dirty="0" smtClean="0"/>
              <a:t> </a:t>
            </a:r>
            <a:r>
              <a:rPr lang="en-US" sz="2000" i="1" dirty="0" err="1" smtClean="0"/>
              <a:t>imperfecto</a:t>
            </a:r>
            <a:r>
              <a:rPr lang="en-US" sz="2000" i="1" dirty="0" smtClean="0"/>
              <a:t> de </a:t>
            </a:r>
            <a:r>
              <a:rPr lang="en-US" sz="2000" i="1" dirty="0" err="1" smtClean="0"/>
              <a:t>subjuntivo</a:t>
            </a:r>
            <a:r>
              <a:rPr lang="en-US" sz="2000" i="1" dirty="0" smtClean="0"/>
              <a:t>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 smtClean="0"/>
              <a:t>Camila</a:t>
            </a:r>
            <a:r>
              <a:rPr lang="en-US" sz="2000" dirty="0" smtClean="0"/>
              <a:t>: Me </a:t>
            </a:r>
            <a:r>
              <a:rPr lang="en-US" sz="2000" dirty="0" err="1" smtClean="0"/>
              <a:t>alegra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el </a:t>
            </a:r>
            <a:r>
              <a:rPr lang="en-US" sz="2000" dirty="0" err="1" smtClean="0"/>
              <a:t>museo</a:t>
            </a:r>
            <a:r>
              <a:rPr lang="en-US" sz="2000" dirty="0" smtClean="0"/>
              <a:t> ___________ (</a:t>
            </a:r>
            <a:r>
              <a:rPr lang="en-US" sz="2000" dirty="0" err="1" smtClean="0"/>
              <a:t>estar</a:t>
            </a:r>
            <a:r>
              <a:rPr lang="en-US" sz="2000" dirty="0" smtClean="0"/>
              <a:t>) </a:t>
            </a:r>
            <a:r>
              <a:rPr lang="en-US" sz="2000" dirty="0" err="1" smtClean="0"/>
              <a:t>abierto</a:t>
            </a:r>
            <a:r>
              <a:rPr lang="en-US" sz="2000" dirty="0" smtClean="0"/>
              <a:t> </a:t>
            </a:r>
            <a:r>
              <a:rPr lang="en-US" sz="2000" dirty="0" err="1" smtClean="0"/>
              <a:t>hasta</a:t>
            </a:r>
            <a:r>
              <a:rPr lang="en-US" sz="2000" dirty="0" smtClean="0"/>
              <a:t> </a:t>
            </a:r>
            <a:r>
              <a:rPr lang="en-US" sz="2000" dirty="0" err="1" smtClean="0"/>
              <a:t>tarde</a:t>
            </a:r>
            <a:r>
              <a:rPr lang="en-US" sz="2000" dirty="0" smtClean="0"/>
              <a:t> </a:t>
            </a:r>
            <a:r>
              <a:rPr lang="en-US" sz="2000" dirty="0" err="1" smtClean="0"/>
              <a:t>hoy</a:t>
            </a:r>
            <a:r>
              <a:rPr lang="en-US" sz="2000" dirty="0" smtClean="0"/>
              <a:t>. </a:t>
            </a:r>
          </a:p>
          <a:p>
            <a:pPr marL="0" indent="0">
              <a:buNone/>
            </a:pPr>
            <a:r>
              <a:rPr lang="en-US" sz="2000" dirty="0" smtClean="0"/>
              <a:t>Diego: </a:t>
            </a:r>
            <a:r>
              <a:rPr lang="en-US" sz="2000" dirty="0" err="1" smtClean="0"/>
              <a:t>Sí</a:t>
            </a:r>
            <a:r>
              <a:rPr lang="en-US" sz="2000" dirty="0" smtClean="0"/>
              <a:t>, </a:t>
            </a:r>
            <a:r>
              <a:rPr lang="en-US" sz="2000" dirty="0" err="1" smtClean="0"/>
              <a:t>aunque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probable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cuando</a:t>
            </a:r>
            <a:r>
              <a:rPr lang="en-US" sz="2000" dirty="0" smtClean="0"/>
              <a:t> ___________ (</a:t>
            </a:r>
            <a:r>
              <a:rPr lang="en-US" sz="2000" dirty="0" err="1" smtClean="0"/>
              <a:t>llegar</a:t>
            </a:r>
            <a:r>
              <a:rPr lang="en-US" sz="2000" dirty="0" smtClean="0"/>
              <a:t>), </a:t>
            </a:r>
            <a:r>
              <a:rPr lang="en-US" sz="2000" dirty="0" err="1" smtClean="0"/>
              <a:t>ya</a:t>
            </a:r>
            <a:r>
              <a:rPr lang="en-US" sz="2000" dirty="0" smtClean="0"/>
              <a:t> _____________ (</a:t>
            </a:r>
            <a:r>
              <a:rPr lang="en-US" sz="2000" dirty="0" err="1" smtClean="0"/>
              <a:t>cerrar</a:t>
            </a:r>
            <a:r>
              <a:rPr lang="en-US" sz="2000" dirty="0" smtClean="0"/>
              <a:t>) </a:t>
            </a:r>
            <a:r>
              <a:rPr lang="en-US" sz="2000" dirty="0" err="1" smtClean="0"/>
              <a:t>algunas</a:t>
            </a:r>
            <a:r>
              <a:rPr lang="en-US" sz="2000" dirty="0" smtClean="0"/>
              <a:t> de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salas</a:t>
            </a:r>
            <a:r>
              <a:rPr lang="en-US" sz="2000" dirty="0" smtClean="0"/>
              <a:t> de </a:t>
            </a:r>
            <a:r>
              <a:rPr lang="en-US" sz="2000" dirty="0" err="1" smtClean="0"/>
              <a:t>exposición</a:t>
            </a:r>
            <a:r>
              <a:rPr lang="en-US" sz="2000" dirty="0" smtClean="0"/>
              <a:t>. </a:t>
            </a:r>
            <a:r>
              <a:rPr lang="en-US" sz="2000" dirty="0" err="1" smtClean="0"/>
              <a:t>Ya</a:t>
            </a:r>
            <a:r>
              <a:rPr lang="en-US" sz="2000" dirty="0" smtClean="0"/>
              <a:t> son </a:t>
            </a:r>
            <a:r>
              <a:rPr lang="en-US" sz="2000" dirty="0" err="1" smtClean="0"/>
              <a:t>las</a:t>
            </a:r>
            <a:r>
              <a:rPr lang="en-US" sz="2000" dirty="0" smtClean="0"/>
              <a:t> 7:45PM.</a:t>
            </a:r>
          </a:p>
          <a:p>
            <a:pPr marL="0" indent="0">
              <a:buNone/>
            </a:pPr>
            <a:r>
              <a:rPr lang="en-US" sz="2000" dirty="0" err="1" smtClean="0"/>
              <a:t>Camila</a:t>
            </a:r>
            <a:r>
              <a:rPr lang="en-US" sz="2000" dirty="0" smtClean="0"/>
              <a:t>: Es </a:t>
            </a:r>
            <a:r>
              <a:rPr lang="en-US" sz="2000" dirty="0" err="1" smtClean="0"/>
              <a:t>cierto</a:t>
            </a:r>
            <a:r>
              <a:rPr lang="en-US" sz="2000" dirty="0" smtClean="0"/>
              <a:t>, </a:t>
            </a:r>
            <a:r>
              <a:rPr lang="en-US" sz="2000" dirty="0" err="1" smtClean="0"/>
              <a:t>ya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un </a:t>
            </a:r>
            <a:r>
              <a:rPr lang="en-US" sz="2000" dirty="0" err="1" smtClean="0"/>
              <a:t>poco</a:t>
            </a:r>
            <a:r>
              <a:rPr lang="en-US" sz="2000" dirty="0" smtClean="0"/>
              <a:t> </a:t>
            </a:r>
            <a:r>
              <a:rPr lang="en-US" sz="2000" dirty="0" err="1" smtClean="0"/>
              <a:t>tarde</a:t>
            </a:r>
            <a:r>
              <a:rPr lang="en-US" sz="2000" dirty="0" smtClean="0"/>
              <a:t>. </a:t>
            </a:r>
            <a:r>
              <a:rPr lang="en-US" sz="2000" dirty="0" err="1" smtClean="0"/>
              <a:t>María</a:t>
            </a:r>
            <a:r>
              <a:rPr lang="en-US" sz="2000" dirty="0" smtClean="0"/>
              <a:t> </a:t>
            </a:r>
            <a:r>
              <a:rPr lang="en-US" sz="2000" dirty="0" err="1" smtClean="0"/>
              <a:t>hizo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______________ (</a:t>
            </a:r>
            <a:r>
              <a:rPr lang="en-US" sz="2000" dirty="0" err="1" smtClean="0"/>
              <a:t>retrasarse</a:t>
            </a:r>
            <a:r>
              <a:rPr lang="en-US" sz="2000" dirty="0" smtClean="0"/>
              <a:t>) </a:t>
            </a:r>
            <a:r>
              <a:rPr lang="en-US" sz="2000" dirty="0" err="1" smtClean="0"/>
              <a:t>cuando</a:t>
            </a:r>
            <a:r>
              <a:rPr lang="en-US" sz="2000" dirty="0" smtClean="0"/>
              <a:t> </a:t>
            </a:r>
            <a:r>
              <a:rPr lang="en-US" sz="2000" dirty="0" err="1" smtClean="0"/>
              <a:t>iba</a:t>
            </a:r>
            <a:r>
              <a:rPr lang="en-US" sz="2000" dirty="0" smtClean="0"/>
              <a:t> </a:t>
            </a:r>
            <a:r>
              <a:rPr lang="en-US" sz="2000" dirty="0" err="1" smtClean="0"/>
              <a:t>saliendo</a:t>
            </a:r>
            <a:r>
              <a:rPr lang="en-US" sz="2000" dirty="0" smtClean="0"/>
              <a:t>. Ella </a:t>
            </a:r>
            <a:r>
              <a:rPr lang="en-US" sz="2000" dirty="0" err="1" smtClean="0"/>
              <a:t>quería</a:t>
            </a:r>
            <a:r>
              <a:rPr lang="en-US" sz="2000" dirty="0" smtClean="0"/>
              <a:t> </a:t>
            </a:r>
            <a:r>
              <a:rPr lang="en-US" sz="2000" dirty="0" err="1" smtClean="0"/>
              <a:t>contarme</a:t>
            </a:r>
            <a:r>
              <a:rPr lang="en-US" sz="2000" dirty="0" smtClean="0"/>
              <a:t> </a:t>
            </a:r>
            <a:r>
              <a:rPr lang="en-US" sz="2000" dirty="0" err="1" smtClean="0"/>
              <a:t>muchas</a:t>
            </a:r>
            <a:r>
              <a:rPr lang="en-US" sz="2000" dirty="0" smtClean="0"/>
              <a:t> </a:t>
            </a:r>
            <a:r>
              <a:rPr lang="en-US" sz="2000" dirty="0" err="1" smtClean="0"/>
              <a:t>muchas</a:t>
            </a:r>
            <a:r>
              <a:rPr lang="en-US" sz="2000" dirty="0" smtClean="0"/>
              <a:t> </a:t>
            </a:r>
            <a:r>
              <a:rPr lang="en-US" sz="2000" dirty="0" err="1" smtClean="0"/>
              <a:t>cosas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r>
              <a:rPr lang="en-US" sz="2000" dirty="0" smtClean="0"/>
              <a:t>Diego: </a:t>
            </a:r>
            <a:r>
              <a:rPr lang="en-US" sz="2000" dirty="0" err="1" smtClean="0"/>
              <a:t>Bueno</a:t>
            </a:r>
            <a:r>
              <a:rPr lang="en-US" sz="2000" dirty="0" smtClean="0"/>
              <a:t>, </a:t>
            </a:r>
            <a:r>
              <a:rPr lang="en-US" sz="2000" dirty="0" err="1" smtClean="0"/>
              <a:t>ya</a:t>
            </a:r>
            <a:r>
              <a:rPr lang="en-US" sz="2000" dirty="0" smtClean="0"/>
              <a:t> </a:t>
            </a:r>
            <a:r>
              <a:rPr lang="en-US" sz="2000" dirty="0" err="1" smtClean="0"/>
              <a:t>casi</a:t>
            </a:r>
            <a:r>
              <a:rPr lang="en-US" sz="2000" dirty="0" smtClean="0"/>
              <a:t> </a:t>
            </a:r>
            <a:r>
              <a:rPr lang="en-US" sz="2000" dirty="0" err="1" smtClean="0"/>
              <a:t>llegamos</a:t>
            </a:r>
            <a:r>
              <a:rPr lang="en-US" sz="2000" dirty="0" smtClean="0"/>
              <a:t>. Solo </a:t>
            </a:r>
            <a:r>
              <a:rPr lang="en-US" sz="2000" dirty="0" err="1" smtClean="0"/>
              <a:t>espero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______________(</a:t>
            </a:r>
            <a:r>
              <a:rPr lang="en-US" sz="2000" dirty="0" err="1" smtClean="0"/>
              <a:t>poder</a:t>
            </a:r>
            <a:r>
              <a:rPr lang="en-US" sz="2000" dirty="0" smtClean="0"/>
              <a:t>) </a:t>
            </a:r>
            <a:r>
              <a:rPr lang="en-US" sz="2000" dirty="0" err="1" smtClean="0"/>
              <a:t>ver</a:t>
            </a:r>
            <a:r>
              <a:rPr lang="en-US" sz="2000" dirty="0" smtClean="0"/>
              <a:t> la </a:t>
            </a:r>
            <a:r>
              <a:rPr lang="en-US" sz="2000" dirty="0" err="1" smtClean="0"/>
              <a:t>exposición</a:t>
            </a:r>
            <a:r>
              <a:rPr lang="en-US" sz="2000" dirty="0" smtClean="0"/>
              <a:t> de Monet, me </a:t>
            </a:r>
            <a:r>
              <a:rPr lang="en-US" sz="2000" dirty="0" err="1" smtClean="0"/>
              <a:t>encantan</a:t>
            </a:r>
            <a:r>
              <a:rPr lang="en-US" sz="2000" dirty="0" smtClean="0"/>
              <a:t> </a:t>
            </a:r>
            <a:r>
              <a:rPr lang="en-US" sz="2000" dirty="0" err="1" smtClean="0"/>
              <a:t>sus</a:t>
            </a:r>
            <a:r>
              <a:rPr lang="en-US" sz="2000" dirty="0" smtClean="0"/>
              <a:t> </a:t>
            </a:r>
            <a:r>
              <a:rPr lang="en-US" sz="2000" dirty="0" err="1" smtClean="0"/>
              <a:t>obras</a:t>
            </a:r>
            <a:r>
              <a:rPr lang="en-US" sz="2000" dirty="0" smtClean="0"/>
              <a:t>. </a:t>
            </a:r>
          </a:p>
          <a:p>
            <a:pPr marL="0" indent="0">
              <a:buNone/>
            </a:pPr>
            <a:r>
              <a:rPr lang="en-US" sz="2000" dirty="0" err="1" smtClean="0"/>
              <a:t>Camila</a:t>
            </a:r>
            <a:r>
              <a:rPr lang="en-US" sz="2000" dirty="0" smtClean="0"/>
              <a:t>: A </a:t>
            </a:r>
            <a:r>
              <a:rPr lang="en-US" sz="2000" dirty="0" err="1" smtClean="0"/>
              <a:t>mí</a:t>
            </a:r>
            <a:r>
              <a:rPr lang="en-US" sz="2000" dirty="0" smtClean="0"/>
              <a:t> </a:t>
            </a:r>
            <a:r>
              <a:rPr lang="en-US" sz="2000" dirty="0" err="1" smtClean="0"/>
              <a:t>María</a:t>
            </a:r>
            <a:r>
              <a:rPr lang="en-US" sz="2000" dirty="0" smtClean="0"/>
              <a:t> me </a:t>
            </a:r>
            <a:r>
              <a:rPr lang="en-US" sz="2000" dirty="0" err="1" smtClean="0"/>
              <a:t>recomendó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___________ (</a:t>
            </a:r>
            <a:r>
              <a:rPr lang="en-US" sz="2000" dirty="0" err="1" smtClean="0"/>
              <a:t>ver</a:t>
            </a:r>
            <a:r>
              <a:rPr lang="en-US" sz="2000" dirty="0" smtClean="0"/>
              <a:t>) la </a:t>
            </a:r>
            <a:r>
              <a:rPr lang="en-US" sz="2000" dirty="0" err="1" smtClean="0"/>
              <a:t>exposición</a:t>
            </a:r>
            <a:r>
              <a:rPr lang="en-US" sz="2000" dirty="0" smtClean="0"/>
              <a:t> </a:t>
            </a:r>
            <a:r>
              <a:rPr lang="en-US" sz="2000" dirty="0" err="1" smtClean="0"/>
              <a:t>hecha</a:t>
            </a:r>
            <a:r>
              <a:rPr lang="en-US" sz="2000" dirty="0" smtClean="0"/>
              <a:t> con </a:t>
            </a:r>
            <a:r>
              <a:rPr lang="en-US" sz="2000" dirty="0" err="1" smtClean="0"/>
              <a:t>materiales</a:t>
            </a:r>
            <a:r>
              <a:rPr lang="en-US" sz="2000" dirty="0" smtClean="0"/>
              <a:t> </a:t>
            </a:r>
            <a:r>
              <a:rPr lang="en-US" sz="2000" dirty="0" err="1" smtClean="0"/>
              <a:t>reciclados</a:t>
            </a:r>
            <a:r>
              <a:rPr lang="en-US" sz="2000" dirty="0" smtClean="0"/>
              <a:t>. Me </a:t>
            </a:r>
            <a:r>
              <a:rPr lang="en-US" sz="2000" dirty="0" err="1" smtClean="0"/>
              <a:t>dijo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muy</a:t>
            </a:r>
            <a:r>
              <a:rPr lang="en-US" sz="2000" dirty="0" smtClean="0"/>
              <a:t> </a:t>
            </a:r>
            <a:r>
              <a:rPr lang="en-US" sz="2000" dirty="0" err="1" smtClean="0"/>
              <a:t>interesante</a:t>
            </a:r>
            <a:r>
              <a:rPr lang="en-US" sz="2000" dirty="0" smtClean="0"/>
              <a:t>. </a:t>
            </a:r>
          </a:p>
          <a:p>
            <a:pPr marL="0" indent="0">
              <a:buNone/>
            </a:pPr>
            <a:r>
              <a:rPr lang="en-US" sz="2000" dirty="0" smtClean="0"/>
              <a:t>Diego: </a:t>
            </a:r>
            <a:r>
              <a:rPr lang="en-US" sz="2000" dirty="0" err="1" smtClean="0"/>
              <a:t>Bueno</a:t>
            </a:r>
            <a:r>
              <a:rPr lang="en-US" sz="2000" dirty="0" smtClean="0"/>
              <a:t>, </a:t>
            </a:r>
            <a:r>
              <a:rPr lang="en-US" sz="2000" dirty="0" err="1" smtClean="0"/>
              <a:t>pues</a:t>
            </a:r>
            <a:r>
              <a:rPr lang="en-US" sz="2000" dirty="0" smtClean="0"/>
              <a:t> </a:t>
            </a:r>
            <a:r>
              <a:rPr lang="en-US" sz="2000" dirty="0" err="1" smtClean="0"/>
              <a:t>tú</a:t>
            </a:r>
            <a:r>
              <a:rPr lang="en-US" sz="2000" dirty="0" smtClean="0"/>
              <a:t> vas a </a:t>
            </a:r>
            <a:r>
              <a:rPr lang="en-US" sz="2000" dirty="0" err="1" smtClean="0"/>
              <a:t>esa</a:t>
            </a:r>
            <a:r>
              <a:rPr lang="en-US" sz="2000" dirty="0" smtClean="0"/>
              <a:t> y </a:t>
            </a:r>
            <a:r>
              <a:rPr lang="en-US" sz="2000" dirty="0" err="1" smtClean="0"/>
              <a:t>yo</a:t>
            </a:r>
            <a:r>
              <a:rPr lang="en-US" sz="2000" dirty="0" smtClean="0"/>
              <a:t> </a:t>
            </a:r>
            <a:r>
              <a:rPr lang="en-US" sz="2000" dirty="0" err="1" smtClean="0"/>
              <a:t>veo</a:t>
            </a:r>
            <a:r>
              <a:rPr lang="en-US" sz="2000" dirty="0" smtClean="0"/>
              <a:t> la de Monet. </a:t>
            </a:r>
          </a:p>
          <a:p>
            <a:pPr marL="0" indent="0">
              <a:buNone/>
            </a:pPr>
            <a:r>
              <a:rPr lang="en-US" sz="2000" dirty="0" err="1" smtClean="0"/>
              <a:t>Camila</a:t>
            </a:r>
            <a:r>
              <a:rPr lang="en-US" sz="2000" dirty="0" smtClean="0"/>
              <a:t>: </a:t>
            </a:r>
            <a:r>
              <a:rPr lang="en-US" sz="2000" dirty="0" err="1" smtClean="0"/>
              <a:t>Pero</a:t>
            </a:r>
            <a:r>
              <a:rPr lang="en-US" sz="2000" dirty="0" smtClean="0"/>
              <a:t> </a:t>
            </a:r>
            <a:r>
              <a:rPr lang="en-US" sz="2000" dirty="0" err="1" smtClean="0"/>
              <a:t>yo</a:t>
            </a:r>
            <a:r>
              <a:rPr lang="en-US" sz="2000" dirty="0" smtClean="0"/>
              <a:t> </a:t>
            </a:r>
            <a:r>
              <a:rPr lang="en-US" sz="2000" dirty="0" err="1" smtClean="0"/>
              <a:t>creí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íbamos</a:t>
            </a:r>
            <a:r>
              <a:rPr lang="en-US" sz="2000" dirty="0" smtClean="0"/>
              <a:t> a </a:t>
            </a:r>
            <a:r>
              <a:rPr lang="en-US" sz="2000" dirty="0" err="1" smtClean="0"/>
              <a:t>verla</a:t>
            </a:r>
            <a:r>
              <a:rPr lang="en-US" sz="2000" dirty="0" smtClean="0"/>
              <a:t> </a:t>
            </a:r>
            <a:r>
              <a:rPr lang="en-US" sz="2000" dirty="0" err="1" smtClean="0"/>
              <a:t>juntos</a:t>
            </a:r>
            <a:r>
              <a:rPr lang="en-US" sz="2000" dirty="0" smtClean="0"/>
              <a:t>. </a:t>
            </a:r>
          </a:p>
          <a:p>
            <a:pPr marL="0" indent="0">
              <a:buNone/>
            </a:pPr>
            <a:r>
              <a:rPr lang="en-US" sz="2000" dirty="0" smtClean="0"/>
              <a:t>Diego: </a:t>
            </a:r>
            <a:r>
              <a:rPr lang="en-US" sz="2000" dirty="0" err="1" smtClean="0"/>
              <a:t>Sí</a:t>
            </a:r>
            <a:r>
              <a:rPr lang="en-US" sz="2000" dirty="0" smtClean="0"/>
              <a:t>, </a:t>
            </a:r>
            <a:r>
              <a:rPr lang="en-US" sz="2000" dirty="0" err="1" smtClean="0"/>
              <a:t>pero</a:t>
            </a:r>
            <a:r>
              <a:rPr lang="en-US" sz="2000" dirty="0" smtClean="0"/>
              <a:t> no </a:t>
            </a:r>
            <a:r>
              <a:rPr lang="en-US" sz="2000" dirty="0" err="1" smtClean="0"/>
              <a:t>es</a:t>
            </a:r>
            <a:r>
              <a:rPr lang="en-US" sz="2000" dirty="0" smtClean="0"/>
              <a:t> mi culpa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tú</a:t>
            </a:r>
            <a:r>
              <a:rPr lang="en-US" sz="2000" dirty="0" smtClean="0"/>
              <a:t> ______________(</a:t>
            </a:r>
            <a:r>
              <a:rPr lang="en-US" sz="2000" dirty="0" err="1" smtClean="0"/>
              <a:t>salir</a:t>
            </a:r>
            <a:r>
              <a:rPr lang="en-US" sz="2000" dirty="0" smtClean="0"/>
              <a:t>) </a:t>
            </a:r>
            <a:r>
              <a:rPr lang="en-US" sz="2000" dirty="0" err="1" smtClean="0"/>
              <a:t>tarde</a:t>
            </a:r>
            <a:r>
              <a:rPr lang="en-US" sz="2000" dirty="0" smtClean="0"/>
              <a:t> del </a:t>
            </a:r>
            <a:r>
              <a:rPr lang="en-US" sz="2000" dirty="0" err="1" smtClean="0"/>
              <a:t>trabajo</a:t>
            </a:r>
            <a:r>
              <a:rPr lang="en-US" sz="2000" dirty="0" smtClean="0"/>
              <a:t>. </a:t>
            </a:r>
          </a:p>
          <a:p>
            <a:pPr marL="0" indent="0">
              <a:buNone/>
            </a:pPr>
            <a:r>
              <a:rPr lang="en-US" sz="2000" dirty="0" err="1" smtClean="0"/>
              <a:t>Camila</a:t>
            </a:r>
            <a:r>
              <a:rPr lang="en-US" sz="2000" dirty="0" smtClean="0"/>
              <a:t>: </a:t>
            </a:r>
            <a:r>
              <a:rPr lang="en-US" sz="2000" dirty="0" err="1" smtClean="0"/>
              <a:t>Sí</a:t>
            </a:r>
            <a:r>
              <a:rPr lang="en-US" sz="2000" dirty="0" smtClean="0"/>
              <a:t>, </a:t>
            </a:r>
            <a:r>
              <a:rPr lang="en-US" sz="2000" dirty="0" err="1" smtClean="0"/>
              <a:t>pero</a:t>
            </a:r>
            <a:r>
              <a:rPr lang="en-US" sz="2000" dirty="0" smtClean="0"/>
              <a:t> </a:t>
            </a:r>
            <a:r>
              <a:rPr lang="en-US" sz="2000" dirty="0" err="1" smtClean="0"/>
              <a:t>recuerda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yo</a:t>
            </a:r>
            <a:r>
              <a:rPr lang="en-US" sz="2000" dirty="0" smtClean="0"/>
              <a:t> </a:t>
            </a:r>
            <a:r>
              <a:rPr lang="en-US" sz="2000" dirty="0" err="1" smtClean="0"/>
              <a:t>ayer</a:t>
            </a:r>
            <a:r>
              <a:rPr lang="en-US" sz="2000" dirty="0" smtClean="0"/>
              <a:t> </a:t>
            </a:r>
            <a:r>
              <a:rPr lang="en-US" sz="2000" dirty="0" err="1" smtClean="0"/>
              <a:t>te</a:t>
            </a:r>
            <a:r>
              <a:rPr lang="en-US" sz="2000" dirty="0" smtClean="0"/>
              <a:t> </a:t>
            </a:r>
            <a:r>
              <a:rPr lang="en-US" sz="2000" dirty="0" err="1" smtClean="0"/>
              <a:t>ayudé</a:t>
            </a:r>
            <a:r>
              <a:rPr lang="en-US" sz="2000" dirty="0" smtClean="0"/>
              <a:t> con </a:t>
            </a:r>
            <a:r>
              <a:rPr lang="en-US" sz="2000" dirty="0" err="1" smtClean="0"/>
              <a:t>tu</a:t>
            </a:r>
            <a:r>
              <a:rPr lang="en-US" sz="2000" dirty="0" smtClean="0"/>
              <a:t> </a:t>
            </a:r>
            <a:r>
              <a:rPr lang="en-US" sz="2000" dirty="0" err="1" smtClean="0"/>
              <a:t>proyecto</a:t>
            </a:r>
            <a:r>
              <a:rPr lang="en-US" sz="2000" dirty="0" smtClean="0"/>
              <a:t> </a:t>
            </a:r>
            <a:r>
              <a:rPr lang="en-US" sz="2000" dirty="0" err="1" smtClean="0"/>
              <a:t>para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_____________ (</a:t>
            </a:r>
            <a:r>
              <a:rPr lang="en-US" sz="2000" dirty="0" err="1" smtClean="0"/>
              <a:t>tener</a:t>
            </a:r>
            <a:r>
              <a:rPr lang="en-US" sz="2000" dirty="0" smtClean="0"/>
              <a:t>) </a:t>
            </a:r>
            <a:r>
              <a:rPr lang="en-US" sz="2000" dirty="0" err="1" smtClean="0"/>
              <a:t>más</a:t>
            </a:r>
            <a:r>
              <a:rPr lang="en-US" sz="2000" dirty="0" smtClean="0"/>
              <a:t> </a:t>
            </a:r>
            <a:r>
              <a:rPr lang="en-US" sz="2000" dirty="0" err="1" smtClean="0"/>
              <a:t>tiempo</a:t>
            </a:r>
            <a:r>
              <a:rPr lang="en-US" sz="2000" dirty="0" smtClean="0"/>
              <a:t> </a:t>
            </a:r>
            <a:r>
              <a:rPr lang="en-US" sz="2000" dirty="0" err="1" smtClean="0"/>
              <a:t>libre</a:t>
            </a:r>
            <a:r>
              <a:rPr lang="en-US" sz="2000" dirty="0"/>
              <a:t> </a:t>
            </a:r>
            <a:r>
              <a:rPr lang="en-US" sz="2000" dirty="0" err="1" smtClean="0"/>
              <a:t>hoy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r>
              <a:rPr lang="en-US" sz="2000" dirty="0" smtClean="0"/>
              <a:t>Diego: </a:t>
            </a:r>
            <a:r>
              <a:rPr lang="en-US" sz="2000" dirty="0" err="1" smtClean="0"/>
              <a:t>Bueno</a:t>
            </a:r>
            <a:r>
              <a:rPr lang="en-US" sz="2000" dirty="0" smtClean="0"/>
              <a:t>, </a:t>
            </a:r>
            <a:r>
              <a:rPr lang="en-US" sz="2000" dirty="0" err="1" smtClean="0"/>
              <a:t>ya</a:t>
            </a:r>
            <a:r>
              <a:rPr lang="en-US" sz="2000" dirty="0" smtClean="0"/>
              <a:t> </a:t>
            </a:r>
            <a:r>
              <a:rPr lang="en-US" sz="2000" dirty="0" err="1" smtClean="0"/>
              <a:t>llegamos</a:t>
            </a:r>
            <a:r>
              <a:rPr lang="en-US" sz="2000" dirty="0" smtClean="0"/>
              <a:t>, </a:t>
            </a:r>
            <a:r>
              <a:rPr lang="en-US" sz="2000" dirty="0" err="1" smtClean="0"/>
              <a:t>dudo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_____________ (</a:t>
            </a:r>
            <a:r>
              <a:rPr lang="en-US" sz="2000" dirty="0" err="1" smtClean="0"/>
              <a:t>lograr</a:t>
            </a:r>
            <a:r>
              <a:rPr lang="en-US" sz="2000" dirty="0" smtClean="0"/>
              <a:t>) </a:t>
            </a:r>
            <a:r>
              <a:rPr lang="en-US" sz="2000" dirty="0" err="1" smtClean="0"/>
              <a:t>verlo</a:t>
            </a:r>
            <a:r>
              <a:rPr lang="en-US" sz="2000" dirty="0" smtClean="0"/>
              <a:t> </a:t>
            </a:r>
            <a:r>
              <a:rPr lang="en-US" sz="2000" dirty="0" err="1" smtClean="0"/>
              <a:t>todo</a:t>
            </a:r>
            <a:r>
              <a:rPr lang="en-US" sz="2000" dirty="0" smtClean="0"/>
              <a:t>, </a:t>
            </a:r>
            <a:r>
              <a:rPr lang="en-US" sz="2000" dirty="0" err="1" smtClean="0"/>
              <a:t>pero</a:t>
            </a:r>
            <a:r>
              <a:rPr lang="en-US" sz="2000" dirty="0" smtClean="0"/>
              <a:t> </a:t>
            </a:r>
            <a:r>
              <a:rPr lang="en-US" sz="2000" dirty="0" err="1" smtClean="0"/>
              <a:t>vamos</a:t>
            </a:r>
            <a:r>
              <a:rPr lang="en-US" sz="2000" dirty="0" smtClean="0"/>
              <a:t> a </a:t>
            </a:r>
            <a:r>
              <a:rPr lang="en-US" sz="2000" dirty="0" err="1" smtClean="0"/>
              <a:t>intentarlo</a:t>
            </a:r>
            <a:r>
              <a:rPr lang="en-US" sz="2000" dirty="0" smtClean="0"/>
              <a:t>. </a:t>
            </a:r>
          </a:p>
          <a:p>
            <a:pPr marL="0" indent="0">
              <a:buNone/>
            </a:pPr>
            <a:r>
              <a:rPr lang="en-US" sz="2000" dirty="0" err="1" smtClean="0"/>
              <a:t>Camila</a:t>
            </a:r>
            <a:r>
              <a:rPr lang="en-US" sz="2000" dirty="0" smtClean="0"/>
              <a:t>: </a:t>
            </a:r>
            <a:r>
              <a:rPr lang="en-US" sz="2000" dirty="0" err="1" smtClean="0"/>
              <a:t>Sí</a:t>
            </a:r>
            <a:r>
              <a:rPr lang="en-US" sz="2000" dirty="0" smtClean="0"/>
              <a:t>, </a:t>
            </a:r>
            <a:r>
              <a:rPr lang="en-US" sz="2000" dirty="0" err="1" smtClean="0"/>
              <a:t>ojalá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todas</a:t>
            </a:r>
            <a:r>
              <a:rPr lang="en-US" sz="2000" dirty="0" smtClean="0"/>
              <a:t>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salas</a:t>
            </a:r>
            <a:r>
              <a:rPr lang="en-US" sz="2000" dirty="0" smtClean="0"/>
              <a:t> ____________ (</a:t>
            </a:r>
            <a:r>
              <a:rPr lang="en-US" sz="2000" dirty="0" err="1" smtClean="0"/>
              <a:t>estar</a:t>
            </a:r>
            <a:r>
              <a:rPr lang="en-US" sz="2000" dirty="0" smtClean="0"/>
              <a:t>) </a:t>
            </a:r>
            <a:r>
              <a:rPr lang="en-US" sz="2000" dirty="0" err="1" smtClean="0"/>
              <a:t>abiertas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685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 cstate="print"/>
          <a:srcRect l="26354" t="22917" r="30893" b="35417"/>
          <a:stretch>
            <a:fillRect/>
          </a:stretch>
        </p:blipFill>
        <p:spPr bwMode="auto">
          <a:xfrm>
            <a:off x="457200" y="0"/>
            <a:ext cx="4495800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291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 cstate="print"/>
          <a:srcRect l="27273" t="15625" r="30909" b="4688"/>
          <a:stretch>
            <a:fillRect/>
          </a:stretch>
        </p:blipFill>
        <p:spPr bwMode="auto">
          <a:xfrm>
            <a:off x="4953000" y="0"/>
            <a:ext cx="4191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7200" y="3718679"/>
            <a:ext cx="4495800" cy="313932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Para </a:t>
            </a:r>
            <a:r>
              <a:rPr lang="en-US" dirty="0" err="1" smtClean="0"/>
              <a:t>formar</a:t>
            </a:r>
            <a:r>
              <a:rPr lang="en-US" dirty="0" smtClean="0"/>
              <a:t> la </a:t>
            </a:r>
            <a:r>
              <a:rPr lang="en-US" dirty="0" err="1" smtClean="0"/>
              <a:t>voz</a:t>
            </a:r>
            <a:r>
              <a:rPr lang="en-US" dirty="0" smtClean="0"/>
              <a:t> </a:t>
            </a:r>
            <a:r>
              <a:rPr lang="en-US" dirty="0" err="1" smtClean="0"/>
              <a:t>pasiva</a:t>
            </a:r>
            <a:r>
              <a:rPr lang="en-US" dirty="0" smtClean="0"/>
              <a:t> </a:t>
            </a:r>
            <a:r>
              <a:rPr lang="en-US" dirty="0" err="1" smtClean="0"/>
              <a:t>necesitas</a:t>
            </a:r>
            <a:r>
              <a:rPr lang="en-US" dirty="0" smtClean="0"/>
              <a:t>  el </a:t>
            </a:r>
            <a:r>
              <a:rPr lang="en-US" dirty="0" err="1" smtClean="0"/>
              <a:t>verbo</a:t>
            </a:r>
            <a:r>
              <a:rPr lang="en-US" dirty="0" smtClean="0"/>
              <a:t> SER + </a:t>
            </a:r>
            <a:r>
              <a:rPr lang="en-US" i="1" dirty="0" err="1" smtClean="0"/>
              <a:t>participio</a:t>
            </a:r>
            <a:r>
              <a:rPr lang="en-US" i="1" dirty="0" smtClean="0"/>
              <a:t> </a:t>
            </a:r>
            <a:r>
              <a:rPr lang="en-US" i="1" dirty="0" err="1" smtClean="0"/>
              <a:t>pasado</a:t>
            </a:r>
            <a:r>
              <a:rPr lang="en-US" dirty="0" smtClean="0"/>
              <a:t>. </a:t>
            </a:r>
            <a:r>
              <a:rPr lang="en-US" dirty="0" err="1" smtClean="0"/>
              <a:t>Repasemos</a:t>
            </a:r>
            <a:r>
              <a:rPr lang="en-US" dirty="0" smtClean="0"/>
              <a:t> el </a:t>
            </a:r>
            <a:r>
              <a:rPr lang="en-US" i="1" dirty="0" err="1" smtClean="0"/>
              <a:t>participio</a:t>
            </a:r>
            <a:r>
              <a:rPr lang="en-US" i="1" dirty="0" smtClean="0"/>
              <a:t> </a:t>
            </a:r>
            <a:r>
              <a:rPr lang="en-US" i="1" dirty="0" err="1" smtClean="0"/>
              <a:t>pasado</a:t>
            </a:r>
            <a:r>
              <a:rPr lang="en-US" i="1" dirty="0" smtClean="0"/>
              <a:t> </a:t>
            </a:r>
            <a:r>
              <a:rPr lang="en-US" dirty="0" smtClean="0"/>
              <a:t>de </a:t>
            </a:r>
            <a:r>
              <a:rPr lang="en-US" dirty="0" err="1" smtClean="0"/>
              <a:t>algunos</a:t>
            </a:r>
            <a:r>
              <a:rPr lang="en-US" dirty="0" smtClean="0"/>
              <a:t> </a:t>
            </a:r>
            <a:r>
              <a:rPr lang="en-US" dirty="0" err="1" smtClean="0"/>
              <a:t>verbos</a:t>
            </a:r>
            <a:r>
              <a:rPr lang="en-US" dirty="0" smtClean="0"/>
              <a:t> </a:t>
            </a:r>
          </a:p>
          <a:p>
            <a:r>
              <a:rPr lang="en-US" b="1" dirty="0" err="1" smtClean="0"/>
              <a:t>Regulares</a:t>
            </a:r>
            <a:endParaRPr lang="en-US" b="1" dirty="0" smtClean="0"/>
          </a:p>
          <a:p>
            <a:r>
              <a:rPr lang="en-US" dirty="0" err="1" smtClean="0"/>
              <a:t>Trabaj</a:t>
            </a:r>
            <a:r>
              <a:rPr lang="en-US" u="sng" dirty="0" err="1" smtClean="0"/>
              <a:t>ar</a:t>
            </a:r>
            <a:r>
              <a:rPr lang="en-US" u="sng" dirty="0" smtClean="0"/>
              <a:t> </a:t>
            </a:r>
            <a:r>
              <a:rPr lang="en-US" dirty="0" smtClean="0"/>
              <a:t>– trabaj</a:t>
            </a:r>
            <a:r>
              <a:rPr lang="en-US" u="sng" dirty="0" smtClean="0"/>
              <a:t>ado</a:t>
            </a:r>
          </a:p>
          <a:p>
            <a:r>
              <a:rPr lang="en-US" dirty="0" smtClean="0"/>
              <a:t>Com</a:t>
            </a:r>
            <a:r>
              <a:rPr lang="en-US" u="sng" dirty="0" smtClean="0"/>
              <a:t>er</a:t>
            </a:r>
            <a:r>
              <a:rPr lang="en-US" dirty="0" smtClean="0"/>
              <a:t>- </a:t>
            </a:r>
            <a:r>
              <a:rPr lang="en-US" dirty="0" err="1" smtClean="0"/>
              <a:t>com</a:t>
            </a:r>
            <a:r>
              <a:rPr lang="en-US" u="sng" dirty="0" err="1" smtClean="0"/>
              <a:t>ido</a:t>
            </a:r>
            <a:endParaRPr lang="en-US" u="sng" dirty="0" smtClean="0"/>
          </a:p>
          <a:p>
            <a:r>
              <a:rPr lang="en-US" dirty="0" err="1" smtClean="0"/>
              <a:t>Viv</a:t>
            </a:r>
            <a:r>
              <a:rPr lang="en-US" u="sng" dirty="0" err="1" smtClean="0"/>
              <a:t>ir</a:t>
            </a:r>
            <a:r>
              <a:rPr lang="en-US" dirty="0" smtClean="0"/>
              <a:t>- </a:t>
            </a:r>
            <a:r>
              <a:rPr lang="en-US" dirty="0" err="1" smtClean="0"/>
              <a:t>viv</a:t>
            </a:r>
            <a:r>
              <a:rPr lang="en-US" u="sng" dirty="0" err="1" smtClean="0"/>
              <a:t>ido</a:t>
            </a:r>
            <a:r>
              <a:rPr lang="en-US" dirty="0" smtClean="0"/>
              <a:t> </a:t>
            </a:r>
          </a:p>
          <a:p>
            <a:r>
              <a:rPr lang="en-US" b="1" dirty="0" err="1" smtClean="0"/>
              <a:t>Irregulares</a:t>
            </a:r>
            <a:endParaRPr lang="en-US" b="1" dirty="0" smtClean="0"/>
          </a:p>
          <a:p>
            <a:r>
              <a:rPr lang="en-US" dirty="0" err="1" smtClean="0"/>
              <a:t>Hacer</a:t>
            </a:r>
            <a:r>
              <a:rPr lang="en-US" dirty="0" smtClean="0"/>
              <a:t>- </a:t>
            </a:r>
            <a:r>
              <a:rPr lang="en-US" dirty="0" err="1" smtClean="0"/>
              <a:t>hecho</a:t>
            </a:r>
            <a:r>
              <a:rPr lang="en-US" dirty="0" smtClean="0"/>
              <a:t>              </a:t>
            </a:r>
            <a:r>
              <a:rPr lang="en-US" dirty="0" err="1" smtClean="0"/>
              <a:t>ir</a:t>
            </a:r>
            <a:r>
              <a:rPr lang="en-US" dirty="0" smtClean="0"/>
              <a:t> –</a:t>
            </a:r>
            <a:r>
              <a:rPr lang="en-US" dirty="0" err="1" smtClean="0"/>
              <a:t>ido</a:t>
            </a:r>
            <a:endParaRPr lang="en-US" dirty="0" smtClean="0"/>
          </a:p>
          <a:p>
            <a:r>
              <a:rPr lang="en-US" dirty="0" err="1" smtClean="0"/>
              <a:t>Ver</a:t>
            </a:r>
            <a:r>
              <a:rPr lang="en-US" dirty="0" smtClean="0"/>
              <a:t>- </a:t>
            </a:r>
            <a:r>
              <a:rPr lang="en-US" dirty="0" err="1" smtClean="0"/>
              <a:t>visto</a:t>
            </a:r>
            <a:r>
              <a:rPr lang="en-US" dirty="0" smtClean="0"/>
              <a:t>	                     </a:t>
            </a:r>
            <a:r>
              <a:rPr lang="en-US" dirty="0" err="1" smtClean="0"/>
              <a:t>abrir</a:t>
            </a:r>
            <a:r>
              <a:rPr lang="en-US" dirty="0" smtClean="0"/>
              <a:t>- </a:t>
            </a:r>
            <a:r>
              <a:rPr lang="en-US" dirty="0" err="1" smtClean="0"/>
              <a:t>abierto</a:t>
            </a:r>
            <a:endParaRPr lang="en-US" dirty="0" smtClean="0"/>
          </a:p>
          <a:p>
            <a:r>
              <a:rPr lang="en-US" dirty="0" err="1" smtClean="0"/>
              <a:t>Decir-dicho</a:t>
            </a:r>
            <a:r>
              <a:rPr lang="en-US" dirty="0" smtClean="0"/>
              <a:t>	    </a:t>
            </a:r>
            <a:r>
              <a:rPr lang="en-US" dirty="0" err="1" smtClean="0"/>
              <a:t>poner</a:t>
            </a:r>
            <a:r>
              <a:rPr lang="en-US" dirty="0" smtClean="0"/>
              <a:t>- </a:t>
            </a:r>
            <a:r>
              <a:rPr lang="en-US" dirty="0" err="1" smtClean="0"/>
              <a:t>puesto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85800" y="0"/>
            <a:ext cx="8458200" cy="685800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000" b="1" dirty="0" smtClean="0"/>
              <a:t>Actividad 10</a:t>
            </a:r>
          </a:p>
          <a:p>
            <a:pPr marL="0" indent="0">
              <a:buNone/>
            </a:pPr>
            <a:r>
              <a:rPr lang="en-US" sz="2000" dirty="0" smtClean="0"/>
              <a:t>Mariana </a:t>
            </a:r>
            <a:r>
              <a:rPr lang="en-US" sz="2000" dirty="0" err="1" smtClean="0"/>
              <a:t>cree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sabe</a:t>
            </a:r>
            <a:r>
              <a:rPr lang="en-US" sz="2000" dirty="0" smtClean="0"/>
              <a:t> mucho de </a:t>
            </a:r>
            <a:r>
              <a:rPr lang="en-US" sz="2000" dirty="0" err="1" smtClean="0"/>
              <a:t>conocimientos</a:t>
            </a:r>
            <a:r>
              <a:rPr lang="en-US" sz="2000" dirty="0" smtClean="0"/>
              <a:t> </a:t>
            </a:r>
            <a:r>
              <a:rPr lang="en-US" sz="2000" dirty="0" err="1" smtClean="0"/>
              <a:t>generales</a:t>
            </a:r>
            <a:r>
              <a:rPr lang="en-US" sz="2000" dirty="0" smtClean="0"/>
              <a:t> </a:t>
            </a:r>
            <a:r>
              <a:rPr lang="en-US" sz="2000" dirty="0" err="1" smtClean="0"/>
              <a:t>pero</a:t>
            </a:r>
            <a:r>
              <a:rPr lang="en-US" sz="2000" dirty="0" smtClean="0"/>
              <a:t> se </a:t>
            </a:r>
            <a:r>
              <a:rPr lang="en-US" sz="2000" dirty="0" err="1" smtClean="0"/>
              <a:t>equivoca</a:t>
            </a:r>
            <a:r>
              <a:rPr lang="en-US" sz="2000" dirty="0" smtClean="0"/>
              <a:t> en </a:t>
            </a:r>
            <a:r>
              <a:rPr lang="en-US" sz="2000" dirty="0" err="1" smtClean="0"/>
              <a:t>algunas</a:t>
            </a:r>
            <a:r>
              <a:rPr lang="en-US" sz="2000" dirty="0" smtClean="0"/>
              <a:t> </a:t>
            </a:r>
            <a:r>
              <a:rPr lang="en-US" sz="2000" dirty="0" err="1" smtClean="0"/>
              <a:t>cosas</a:t>
            </a:r>
            <a:r>
              <a:rPr lang="en-US" sz="2000" dirty="0" smtClean="0"/>
              <a:t>.  </a:t>
            </a:r>
            <a:r>
              <a:rPr lang="en-US" sz="2000" dirty="0" err="1" smtClean="0"/>
              <a:t>Corrígele</a:t>
            </a:r>
            <a:r>
              <a:rPr lang="en-US" sz="2000" dirty="0" smtClean="0"/>
              <a:t> los </a:t>
            </a:r>
            <a:r>
              <a:rPr lang="en-US" sz="2000" dirty="0" err="1" smtClean="0"/>
              <a:t>errores</a:t>
            </a:r>
            <a:r>
              <a:rPr lang="en-US" sz="2000" dirty="0" smtClean="0"/>
              <a:t> </a:t>
            </a:r>
            <a:r>
              <a:rPr lang="en-US" sz="2000" dirty="0" err="1" smtClean="0"/>
              <a:t>utilizando</a:t>
            </a:r>
            <a:r>
              <a:rPr lang="en-US" sz="2000" dirty="0" smtClean="0"/>
              <a:t> la </a:t>
            </a:r>
            <a:r>
              <a:rPr lang="en-US" sz="2000" dirty="0" err="1" smtClean="0"/>
              <a:t>voz</a:t>
            </a:r>
            <a:r>
              <a:rPr lang="en-US" sz="2000" dirty="0" smtClean="0"/>
              <a:t> </a:t>
            </a:r>
            <a:r>
              <a:rPr lang="en-US" sz="2000" dirty="0" err="1" smtClean="0"/>
              <a:t>pasiva</a:t>
            </a:r>
            <a:r>
              <a:rPr lang="en-US" sz="2000" dirty="0" smtClean="0"/>
              <a:t>. </a:t>
            </a:r>
          </a:p>
          <a:p>
            <a:pPr marL="0" indent="0">
              <a:buNone/>
            </a:pPr>
            <a:r>
              <a:rPr lang="en-US" sz="2000" dirty="0" err="1" smtClean="0"/>
              <a:t>Ejemplo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r>
              <a:rPr lang="en-US" sz="2000" dirty="0" smtClean="0"/>
              <a:t>Miguel Angel </a:t>
            </a:r>
            <a:r>
              <a:rPr lang="en-US" sz="2000" dirty="0" err="1" smtClean="0"/>
              <a:t>pintó</a:t>
            </a:r>
            <a:r>
              <a:rPr lang="en-US" sz="2000" dirty="0" smtClean="0"/>
              <a:t> la Mona Lisa.</a:t>
            </a:r>
          </a:p>
          <a:p>
            <a:pPr marL="0" indent="0">
              <a:buNone/>
            </a:pPr>
            <a:r>
              <a:rPr lang="en-US" sz="2000" u="sng" dirty="0" smtClean="0"/>
              <a:t>No, la Mona Lisa </a:t>
            </a:r>
            <a:r>
              <a:rPr lang="en-US" sz="2000" u="sng" dirty="0" err="1" smtClean="0"/>
              <a:t>fue</a:t>
            </a:r>
            <a:r>
              <a:rPr lang="en-US" sz="2000" u="sng" dirty="0" smtClean="0"/>
              <a:t> </a:t>
            </a:r>
            <a:r>
              <a:rPr lang="en-US" sz="2000" u="sng" dirty="0" err="1" smtClean="0"/>
              <a:t>pintada</a:t>
            </a:r>
            <a:r>
              <a:rPr lang="en-US" sz="2000" u="sng" dirty="0" smtClean="0"/>
              <a:t> </a:t>
            </a:r>
            <a:r>
              <a:rPr lang="en-US" sz="2000" u="sng" dirty="0" err="1" smtClean="0"/>
              <a:t>por</a:t>
            </a:r>
            <a:r>
              <a:rPr lang="en-US" sz="2000" u="sng" dirty="0" smtClean="0"/>
              <a:t> Leonardo </a:t>
            </a:r>
            <a:r>
              <a:rPr lang="en-US" sz="2000" u="sng" dirty="0" err="1" smtClean="0"/>
              <a:t>Da</a:t>
            </a:r>
            <a:r>
              <a:rPr lang="en-US" sz="2000" u="sng" dirty="0" smtClean="0"/>
              <a:t> Vinci. </a:t>
            </a:r>
          </a:p>
          <a:p>
            <a:pPr marL="0" indent="0">
              <a:buNone/>
            </a:pPr>
            <a:endParaRPr lang="en-US" sz="2000" u="sng" dirty="0"/>
          </a:p>
          <a:p>
            <a:pPr marL="457200" indent="-457200">
              <a:buAutoNum type="arabicPeriod"/>
            </a:pPr>
            <a:r>
              <a:rPr lang="en-US" sz="1800" dirty="0" smtClean="0"/>
              <a:t>Claude Monet </a:t>
            </a:r>
            <a:r>
              <a:rPr lang="en-US" sz="1800" dirty="0" err="1" smtClean="0"/>
              <a:t>pintó</a:t>
            </a:r>
            <a:r>
              <a:rPr lang="en-US" sz="1800" dirty="0" smtClean="0"/>
              <a:t>  el </a:t>
            </a:r>
            <a:r>
              <a:rPr lang="en-US" sz="1800" dirty="0" err="1" smtClean="0"/>
              <a:t>cuadro</a:t>
            </a:r>
            <a:r>
              <a:rPr lang="en-US" sz="1800" dirty="0" smtClean="0"/>
              <a:t> “ El </a:t>
            </a:r>
            <a:r>
              <a:rPr lang="en-US" sz="1800" dirty="0" err="1" smtClean="0"/>
              <a:t>grito</a:t>
            </a:r>
            <a:r>
              <a:rPr lang="en-US" sz="1800" dirty="0" smtClean="0"/>
              <a:t>”.</a:t>
            </a:r>
          </a:p>
          <a:p>
            <a:pPr marL="457200" indent="-457200">
              <a:buNone/>
            </a:pPr>
            <a:r>
              <a:rPr lang="en-US" sz="1800" dirty="0" smtClean="0"/>
              <a:t>________________________________________________________________</a:t>
            </a:r>
          </a:p>
          <a:p>
            <a:pPr marL="457200" indent="-457200">
              <a:buNone/>
            </a:pPr>
            <a:endParaRPr lang="en-US" sz="1800" dirty="0"/>
          </a:p>
          <a:p>
            <a:pPr marL="457200" indent="-457200">
              <a:buNone/>
            </a:pPr>
            <a:r>
              <a:rPr lang="en-US" sz="1800" dirty="0" smtClean="0"/>
              <a:t>2. Ernest Hemingway </a:t>
            </a:r>
            <a:r>
              <a:rPr lang="en-US" sz="1800" dirty="0" err="1" smtClean="0"/>
              <a:t>escribió</a:t>
            </a:r>
            <a:r>
              <a:rPr lang="en-US" sz="1800" dirty="0" smtClean="0"/>
              <a:t> “El Gran Gatsby”.</a:t>
            </a:r>
          </a:p>
          <a:p>
            <a:pPr marL="457200" indent="-457200">
              <a:buNone/>
            </a:pPr>
            <a:r>
              <a:rPr lang="en-US" sz="1800" dirty="0" smtClean="0"/>
              <a:t>________________________________________________________________</a:t>
            </a:r>
          </a:p>
          <a:p>
            <a:pPr marL="457200" indent="-457200">
              <a:buNone/>
            </a:pPr>
            <a:endParaRPr lang="en-US" sz="1800" dirty="0"/>
          </a:p>
          <a:p>
            <a:pPr marL="457200" indent="-457200">
              <a:buNone/>
            </a:pPr>
            <a:r>
              <a:rPr lang="en-US" sz="1800" dirty="0" smtClean="0"/>
              <a:t>3. Los </a:t>
            </a:r>
            <a:r>
              <a:rPr lang="en-US" sz="1800" dirty="0" err="1" smtClean="0"/>
              <a:t>terroristas</a:t>
            </a:r>
            <a:r>
              <a:rPr lang="en-US" sz="1800" dirty="0" smtClean="0"/>
              <a:t> </a:t>
            </a:r>
            <a:r>
              <a:rPr lang="en-US" sz="1800" dirty="0" err="1" smtClean="0"/>
              <a:t>derribaron</a:t>
            </a:r>
            <a:r>
              <a:rPr lang="en-US" sz="1800" dirty="0" smtClean="0"/>
              <a:t> </a:t>
            </a:r>
            <a:r>
              <a:rPr lang="en-US" sz="1800" dirty="0" err="1" smtClean="0"/>
              <a:t>las</a:t>
            </a:r>
            <a:r>
              <a:rPr lang="en-US" sz="1800" dirty="0" smtClean="0"/>
              <a:t> </a:t>
            </a:r>
            <a:r>
              <a:rPr lang="en-US" sz="1800" dirty="0" err="1" smtClean="0"/>
              <a:t>torres</a:t>
            </a:r>
            <a:r>
              <a:rPr lang="en-US" sz="1800" dirty="0" smtClean="0"/>
              <a:t> </a:t>
            </a:r>
            <a:r>
              <a:rPr lang="en-US" sz="1800" dirty="0" err="1" smtClean="0"/>
              <a:t>gemelas</a:t>
            </a:r>
            <a:r>
              <a:rPr lang="en-US" sz="1800" dirty="0" smtClean="0"/>
              <a:t> en el 2005.</a:t>
            </a:r>
          </a:p>
          <a:p>
            <a:pPr marL="457200" indent="-457200">
              <a:buNone/>
            </a:pPr>
            <a:r>
              <a:rPr lang="en-US" sz="1800" dirty="0" smtClean="0"/>
              <a:t>________________________________________________________________</a:t>
            </a:r>
          </a:p>
          <a:p>
            <a:pPr marL="457200" indent="-457200">
              <a:buNone/>
            </a:pPr>
            <a:endParaRPr lang="en-US" sz="1800" dirty="0"/>
          </a:p>
          <a:p>
            <a:pPr marL="457200" indent="-457200">
              <a:buNone/>
            </a:pPr>
            <a:r>
              <a:rPr lang="en-US" sz="1800" dirty="0" smtClean="0"/>
              <a:t>4. Cristobal Colón </a:t>
            </a:r>
            <a:r>
              <a:rPr lang="en-US" sz="1800" dirty="0" err="1" smtClean="0"/>
              <a:t>descubrió</a:t>
            </a:r>
            <a:r>
              <a:rPr lang="en-US" sz="1800" dirty="0" smtClean="0"/>
              <a:t> </a:t>
            </a:r>
            <a:r>
              <a:rPr lang="en-US" sz="1800" dirty="0" err="1" smtClean="0"/>
              <a:t>América</a:t>
            </a:r>
            <a:r>
              <a:rPr lang="en-US" sz="1800" dirty="0" smtClean="0"/>
              <a:t> en 1516.</a:t>
            </a:r>
          </a:p>
          <a:p>
            <a:pPr marL="457200" indent="-457200">
              <a:buNone/>
            </a:pPr>
            <a:r>
              <a:rPr lang="en-US" sz="1800" dirty="0" smtClean="0"/>
              <a:t>_________________________________________________________________</a:t>
            </a:r>
          </a:p>
          <a:p>
            <a:pPr marL="457200" indent="-457200">
              <a:buNone/>
            </a:pPr>
            <a:endParaRPr lang="en-US" sz="2000" dirty="0" smtClean="0"/>
          </a:p>
          <a:p>
            <a:pPr marL="457200" indent="-457200">
              <a:buNone/>
            </a:pPr>
            <a:r>
              <a:rPr lang="en-US" sz="2000" dirty="0" smtClean="0"/>
              <a:t>5. Johnny </a:t>
            </a:r>
            <a:r>
              <a:rPr lang="en-US" sz="2000" dirty="0" err="1" smtClean="0"/>
              <a:t>Depp</a:t>
            </a:r>
            <a:r>
              <a:rPr lang="en-US" sz="2000" dirty="0" smtClean="0"/>
              <a:t> </a:t>
            </a:r>
            <a:r>
              <a:rPr lang="en-US" sz="2000" dirty="0" err="1" smtClean="0"/>
              <a:t>protagonizó</a:t>
            </a:r>
            <a:r>
              <a:rPr lang="en-US" sz="2000" dirty="0" smtClean="0"/>
              <a:t> la </a:t>
            </a:r>
            <a:r>
              <a:rPr lang="en-US" sz="2000" dirty="0" err="1" smtClean="0"/>
              <a:t>película</a:t>
            </a:r>
            <a:r>
              <a:rPr lang="en-US" sz="2000" dirty="0" smtClean="0"/>
              <a:t> Titanic. </a:t>
            </a:r>
          </a:p>
          <a:p>
            <a:pPr marL="457200" indent="-457200">
              <a:buNone/>
            </a:pPr>
            <a:r>
              <a:rPr lang="en-US" sz="2000" dirty="0" smtClean="0"/>
              <a:t>___________________________________________________________</a:t>
            </a:r>
            <a:endParaRPr lang="en-US" sz="2000" dirty="0"/>
          </a:p>
          <a:p>
            <a:pPr marL="457200" indent="-457200"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685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57200" y="6172200"/>
            <a:ext cx="8686800" cy="6858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 cstate="print"/>
          <a:srcRect l="26354" t="12500" r="31479" b="14583"/>
          <a:stretch>
            <a:fillRect/>
          </a:stretch>
        </p:blipFill>
        <p:spPr bwMode="auto">
          <a:xfrm>
            <a:off x="457200" y="0"/>
            <a:ext cx="4495800" cy="617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5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4" cstate="print"/>
          <a:srcRect l="25455" t="14427" r="31570" b="27363"/>
          <a:stretch>
            <a:fillRect/>
          </a:stretch>
        </p:blipFill>
        <p:spPr bwMode="auto">
          <a:xfrm>
            <a:off x="4953000" y="0"/>
            <a:ext cx="4191000" cy="617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85800" y="0"/>
            <a:ext cx="8458200" cy="6858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b="1" dirty="0" smtClean="0"/>
              <a:t>Actividad 11</a:t>
            </a:r>
          </a:p>
          <a:p>
            <a:pPr>
              <a:buNone/>
            </a:pPr>
            <a:r>
              <a:rPr lang="en-US" sz="2000" dirty="0" smtClean="0"/>
              <a:t>Completa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siguientes</a:t>
            </a:r>
            <a:r>
              <a:rPr lang="en-US" sz="2000" dirty="0" smtClean="0"/>
              <a:t> </a:t>
            </a:r>
            <a:r>
              <a:rPr lang="en-US" sz="2000" dirty="0" err="1" smtClean="0"/>
              <a:t>oraciones</a:t>
            </a:r>
            <a:r>
              <a:rPr lang="en-US" sz="2000" dirty="0" smtClean="0"/>
              <a:t> </a:t>
            </a:r>
            <a:r>
              <a:rPr lang="en-US" sz="2000" dirty="0" err="1" smtClean="0"/>
              <a:t>utilizando</a:t>
            </a:r>
            <a:r>
              <a:rPr lang="en-US" sz="2000" dirty="0" smtClean="0"/>
              <a:t> la forma del </a:t>
            </a:r>
            <a:r>
              <a:rPr lang="en-US" sz="2000" dirty="0" err="1" smtClean="0"/>
              <a:t>verbo</a:t>
            </a:r>
            <a:r>
              <a:rPr lang="en-US" sz="2000" dirty="0" smtClean="0"/>
              <a:t> en </a:t>
            </a:r>
            <a:r>
              <a:rPr lang="en-US" sz="2000" i="1" dirty="0" err="1" smtClean="0"/>
              <a:t>infinitivo</a:t>
            </a:r>
            <a:r>
              <a:rPr lang="en-US" sz="2000" dirty="0" smtClean="0"/>
              <a:t>. </a:t>
            </a:r>
          </a:p>
          <a:p>
            <a:pPr>
              <a:buNone/>
            </a:pPr>
            <a:r>
              <a:rPr lang="en-US" sz="2000" dirty="0" err="1" smtClean="0"/>
              <a:t>Ej</a:t>
            </a:r>
            <a:r>
              <a:rPr lang="en-US" sz="2000" dirty="0" smtClean="0"/>
              <a:t>. </a:t>
            </a:r>
            <a:r>
              <a:rPr lang="en-US" sz="2000" dirty="0" err="1" smtClean="0"/>
              <a:t>Salir</a:t>
            </a:r>
            <a:endParaRPr lang="en-US" sz="2000" dirty="0" smtClean="0"/>
          </a:p>
          <a:p>
            <a:pPr>
              <a:buNone/>
            </a:pPr>
            <a:r>
              <a:rPr lang="en-US" sz="2000" dirty="0" smtClean="0"/>
              <a:t>No </a:t>
            </a:r>
            <a:r>
              <a:rPr lang="en-US" sz="2000" dirty="0" err="1" smtClean="0"/>
              <a:t>quiero</a:t>
            </a:r>
            <a:r>
              <a:rPr lang="en-US" sz="2000" dirty="0"/>
              <a:t> </a:t>
            </a:r>
            <a:r>
              <a:rPr lang="en-US" sz="2000" u="sng" dirty="0" err="1" smtClean="0"/>
              <a:t>salir</a:t>
            </a:r>
            <a:r>
              <a:rPr lang="en-US" sz="2000" u="sng" dirty="0" smtClean="0"/>
              <a:t> de la casa </a:t>
            </a:r>
            <a:r>
              <a:rPr lang="en-US" sz="2000" u="sng" dirty="0" err="1" smtClean="0"/>
              <a:t>hoy</a:t>
            </a:r>
            <a:endParaRPr lang="en-US" sz="2000" u="sng" dirty="0" smtClean="0"/>
          </a:p>
          <a:p>
            <a:pPr>
              <a:buNone/>
            </a:pPr>
            <a:r>
              <a:rPr lang="en-US" sz="2000" dirty="0" err="1" smtClean="0"/>
              <a:t>Cierra</a:t>
            </a:r>
            <a:r>
              <a:rPr lang="en-US" sz="2000" dirty="0" smtClean="0"/>
              <a:t> la </a:t>
            </a:r>
            <a:r>
              <a:rPr lang="en-US" sz="2000" dirty="0" err="1" smtClean="0"/>
              <a:t>puerta</a:t>
            </a:r>
            <a:r>
              <a:rPr lang="en-US" sz="2000" dirty="0" smtClean="0"/>
              <a:t> al </a:t>
            </a:r>
            <a:r>
              <a:rPr lang="en-US" sz="2000" u="sng" dirty="0" err="1" smtClean="0"/>
              <a:t>salir</a:t>
            </a:r>
            <a:endParaRPr lang="en-US" sz="2000" u="sng" dirty="0" smtClean="0"/>
          </a:p>
          <a:p>
            <a:pPr>
              <a:buNone/>
            </a:pPr>
            <a:endParaRPr lang="en-US" sz="2000" dirty="0"/>
          </a:p>
          <a:p>
            <a:pPr marL="457200" indent="-457200">
              <a:buNone/>
            </a:pPr>
            <a:r>
              <a:rPr lang="en-US" sz="2000" dirty="0" smtClean="0"/>
              <a:t>1. </a:t>
            </a:r>
            <a:r>
              <a:rPr lang="en-US" sz="2000" i="1" dirty="0" err="1" smtClean="0"/>
              <a:t>Tener</a:t>
            </a:r>
            <a:endParaRPr lang="en-US" sz="2000" i="1" dirty="0" smtClean="0"/>
          </a:p>
          <a:p>
            <a:pPr marL="457200" indent="-457200">
              <a:buNone/>
            </a:pPr>
            <a:r>
              <a:rPr lang="en-US" sz="2000" dirty="0" smtClean="0"/>
              <a:t>Hay </a:t>
            </a:r>
            <a:r>
              <a:rPr lang="en-US" sz="2000" dirty="0" err="1" smtClean="0"/>
              <a:t>que</a:t>
            </a:r>
            <a:r>
              <a:rPr lang="en-US" sz="2000" dirty="0" smtClean="0"/>
              <a:t> _________________________________________________________</a:t>
            </a:r>
          </a:p>
          <a:p>
            <a:pPr marL="457200" indent="-457200">
              <a:buNone/>
            </a:pPr>
            <a:r>
              <a:rPr lang="en-US" sz="2000" dirty="0" err="1" smtClean="0"/>
              <a:t>Debes</a:t>
            </a:r>
            <a:r>
              <a:rPr lang="en-US" sz="2000" dirty="0" smtClean="0"/>
              <a:t>___________________________________________________________</a:t>
            </a:r>
          </a:p>
          <a:p>
            <a:pPr marL="457200" indent="-457200">
              <a:buNone/>
            </a:pPr>
            <a:endParaRPr lang="en-US" sz="2000" dirty="0" smtClean="0"/>
          </a:p>
          <a:p>
            <a:pPr marL="457200" indent="-457200">
              <a:buNone/>
            </a:pPr>
            <a:r>
              <a:rPr lang="en-US" sz="2000" dirty="0" smtClean="0"/>
              <a:t>2. </a:t>
            </a:r>
            <a:r>
              <a:rPr lang="en-US" sz="2000" i="1" dirty="0" err="1" smtClean="0"/>
              <a:t>Pintar</a:t>
            </a:r>
            <a:endParaRPr lang="en-US" sz="2000" i="1" dirty="0" smtClean="0"/>
          </a:p>
          <a:p>
            <a:pPr marL="457200" indent="-457200">
              <a:buNone/>
            </a:pPr>
            <a:r>
              <a:rPr lang="en-US" sz="2000" dirty="0" smtClean="0"/>
              <a:t>Le </a:t>
            </a:r>
            <a:r>
              <a:rPr lang="en-US" sz="2000" dirty="0" err="1" smtClean="0"/>
              <a:t>encanta</a:t>
            </a:r>
            <a:r>
              <a:rPr lang="en-US" sz="2000" dirty="0" smtClean="0"/>
              <a:t>_______________________________________________________</a:t>
            </a:r>
          </a:p>
          <a:p>
            <a:pPr marL="457200" indent="-457200">
              <a:buNone/>
            </a:pPr>
            <a:r>
              <a:rPr lang="en-US" sz="2000" dirty="0" err="1" smtClean="0"/>
              <a:t>Después</a:t>
            </a:r>
            <a:r>
              <a:rPr lang="en-US" sz="2000" dirty="0" smtClean="0"/>
              <a:t> de ______________________________________________________</a:t>
            </a:r>
          </a:p>
          <a:p>
            <a:pPr marL="457200" indent="-457200">
              <a:buNone/>
            </a:pPr>
            <a:endParaRPr lang="en-US" sz="2000" dirty="0"/>
          </a:p>
          <a:p>
            <a:pPr marL="457200" indent="-457200">
              <a:buNone/>
            </a:pPr>
            <a:r>
              <a:rPr lang="en-US" sz="2000" dirty="0" smtClean="0"/>
              <a:t>3. </a:t>
            </a:r>
            <a:r>
              <a:rPr lang="en-US" sz="2000" i="1" dirty="0" err="1" smtClean="0"/>
              <a:t>Sonreír</a:t>
            </a:r>
            <a:endParaRPr lang="en-US" sz="2000" i="1" dirty="0" smtClean="0"/>
          </a:p>
          <a:p>
            <a:pPr marL="457200" indent="-457200">
              <a:buNone/>
            </a:pPr>
            <a:r>
              <a:rPr lang="en-US" sz="2000" dirty="0" smtClean="0"/>
              <a:t>Es </a:t>
            </a:r>
            <a:r>
              <a:rPr lang="en-US" sz="2000" dirty="0" err="1" smtClean="0"/>
              <a:t>bueno</a:t>
            </a:r>
            <a:r>
              <a:rPr lang="en-US" sz="2000" dirty="0" smtClean="0"/>
              <a:t>_________________________________________________________</a:t>
            </a:r>
          </a:p>
          <a:p>
            <a:pPr marL="457200" indent="-457200">
              <a:buNone/>
            </a:pPr>
            <a:r>
              <a:rPr lang="en-US" sz="2000" dirty="0" err="1" smtClean="0"/>
              <a:t>Sonreír</a:t>
            </a:r>
            <a:r>
              <a:rPr lang="en-US" sz="2000" dirty="0" smtClean="0"/>
              <a:t>__________________________________________________________</a:t>
            </a:r>
          </a:p>
          <a:p>
            <a:pPr marL="457200" indent="-457200">
              <a:buNone/>
            </a:pPr>
            <a:r>
              <a:rPr lang="en-US" sz="2000" dirty="0" smtClean="0"/>
              <a:t>Al ______________________________________________________________</a:t>
            </a:r>
          </a:p>
          <a:p>
            <a:pPr marL="457200" indent="-457200">
              <a:buNone/>
            </a:pPr>
            <a:endParaRPr lang="en-US" sz="2000" dirty="0" smtClean="0"/>
          </a:p>
          <a:p>
            <a:pPr marL="457200" indent="-457200"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685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0"/>
            <a:ext cx="3657600" cy="685800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000" b="1" dirty="0" smtClean="0"/>
              <a:t>Actividad 12 </a:t>
            </a:r>
          </a:p>
          <a:p>
            <a:pPr marL="0" indent="0">
              <a:buNone/>
            </a:pPr>
            <a:r>
              <a:rPr lang="en-US" sz="2000" dirty="0" smtClean="0"/>
              <a:t>Completa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oraciones</a:t>
            </a:r>
            <a:r>
              <a:rPr lang="en-US" sz="2000" dirty="0" smtClean="0"/>
              <a:t> con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expresiones</a:t>
            </a:r>
            <a:r>
              <a:rPr lang="en-US" sz="2000" dirty="0" smtClean="0"/>
              <a:t> </a:t>
            </a:r>
            <a:r>
              <a:rPr lang="en-US" sz="2000" dirty="0" err="1" smtClean="0"/>
              <a:t>apropiadas</a:t>
            </a:r>
            <a:r>
              <a:rPr lang="en-US" sz="2000" dirty="0" smtClean="0"/>
              <a:t>. </a:t>
            </a:r>
          </a:p>
          <a:p>
            <a:pPr marL="0" indent="0">
              <a:buNone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 smtClean="0"/>
              <a:t>_______________ </a:t>
            </a:r>
            <a:r>
              <a:rPr lang="en-US" sz="2000" dirty="0" err="1" smtClean="0"/>
              <a:t>pudimos</a:t>
            </a:r>
            <a:r>
              <a:rPr lang="en-US" sz="2000" dirty="0" smtClean="0"/>
              <a:t> </a:t>
            </a:r>
            <a:r>
              <a:rPr lang="en-US" sz="2000" dirty="0" err="1" smtClean="0"/>
              <a:t>ver</a:t>
            </a:r>
            <a:r>
              <a:rPr lang="en-US" sz="2000" dirty="0" smtClean="0"/>
              <a:t>  la </a:t>
            </a:r>
            <a:r>
              <a:rPr lang="en-US" sz="2000" dirty="0" err="1" smtClean="0"/>
              <a:t>segunda</a:t>
            </a:r>
            <a:r>
              <a:rPr lang="en-US" sz="2000" dirty="0" smtClean="0"/>
              <a:t> parte de la </a:t>
            </a:r>
            <a:r>
              <a:rPr lang="en-US" sz="2000" dirty="0" err="1" smtClean="0"/>
              <a:t>obra</a:t>
            </a:r>
            <a:r>
              <a:rPr lang="en-US" sz="2000" dirty="0" smtClean="0"/>
              <a:t> de </a:t>
            </a:r>
            <a:r>
              <a:rPr lang="en-US" sz="2000" dirty="0" err="1" smtClean="0"/>
              <a:t>teatro</a:t>
            </a:r>
            <a:r>
              <a:rPr lang="en-US" sz="2000" dirty="0" smtClean="0"/>
              <a:t>. Es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pena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hayamos</a:t>
            </a:r>
            <a:r>
              <a:rPr lang="en-US" sz="2000" dirty="0" smtClean="0"/>
              <a:t> </a:t>
            </a:r>
            <a:r>
              <a:rPr lang="en-US" sz="2000" dirty="0" err="1" smtClean="0"/>
              <a:t>llegado</a:t>
            </a:r>
            <a:r>
              <a:rPr lang="en-US" sz="2000" dirty="0" smtClean="0"/>
              <a:t> </a:t>
            </a:r>
            <a:r>
              <a:rPr lang="en-US" sz="2000" dirty="0" err="1" smtClean="0"/>
              <a:t>tarde</a:t>
            </a:r>
            <a:r>
              <a:rPr lang="en-US" sz="2000" dirty="0" smtClean="0"/>
              <a:t>.</a:t>
            </a:r>
          </a:p>
          <a:p>
            <a:pPr marL="457200" indent="-457200">
              <a:buAutoNum type="arabicPeriod"/>
            </a:pPr>
            <a:r>
              <a:rPr lang="en-US" sz="2000" dirty="0" smtClean="0"/>
              <a:t>Ella </a:t>
            </a:r>
            <a:r>
              <a:rPr lang="en-US" sz="2000" dirty="0" err="1" smtClean="0"/>
              <a:t>nunca</a:t>
            </a:r>
            <a:r>
              <a:rPr lang="en-US" sz="2000" dirty="0" smtClean="0"/>
              <a:t> </a:t>
            </a:r>
            <a:r>
              <a:rPr lang="en-US" sz="2000" dirty="0" err="1" smtClean="0"/>
              <a:t>llegaba</a:t>
            </a:r>
            <a:r>
              <a:rPr lang="en-US" sz="2000" dirty="0" smtClean="0"/>
              <a:t> a </a:t>
            </a:r>
            <a:r>
              <a:rPr lang="en-US" sz="2000" dirty="0" err="1" smtClean="0"/>
              <a:t>tiempo</a:t>
            </a:r>
            <a:r>
              <a:rPr lang="en-US" sz="2000" dirty="0" smtClean="0"/>
              <a:t> al </a:t>
            </a:r>
            <a:r>
              <a:rPr lang="en-US" sz="2000" dirty="0" err="1" smtClean="0"/>
              <a:t>trabajo</a:t>
            </a:r>
            <a:r>
              <a:rPr lang="en-US" sz="2000" dirty="0" smtClean="0"/>
              <a:t>, ___________ la </a:t>
            </a:r>
            <a:r>
              <a:rPr lang="en-US" sz="2000" dirty="0" err="1" smtClean="0"/>
              <a:t>despidieron</a:t>
            </a:r>
            <a:r>
              <a:rPr lang="en-US" sz="2000" dirty="0" smtClean="0"/>
              <a:t>. </a:t>
            </a:r>
          </a:p>
          <a:p>
            <a:pPr marL="457200" indent="-457200">
              <a:buAutoNum type="arabicPeriod"/>
            </a:pPr>
            <a:r>
              <a:rPr lang="en-US" sz="2000" dirty="0" smtClean="0"/>
              <a:t>____________ </a:t>
            </a:r>
            <a:r>
              <a:rPr lang="en-US" sz="2000" dirty="0" err="1" smtClean="0"/>
              <a:t>quiero</a:t>
            </a:r>
            <a:r>
              <a:rPr lang="en-US" sz="2000" dirty="0" smtClean="0"/>
              <a:t> </a:t>
            </a:r>
            <a:r>
              <a:rPr lang="en-US" sz="2000" dirty="0" err="1" smtClean="0"/>
              <a:t>ir</a:t>
            </a:r>
            <a:r>
              <a:rPr lang="en-US" sz="2000" dirty="0" smtClean="0"/>
              <a:t> al </a:t>
            </a:r>
            <a:r>
              <a:rPr lang="en-US" sz="2000" dirty="0" err="1" smtClean="0"/>
              <a:t>concierto</a:t>
            </a:r>
            <a:r>
              <a:rPr lang="en-US" sz="2000" dirty="0" smtClean="0"/>
              <a:t> </a:t>
            </a:r>
            <a:r>
              <a:rPr lang="en-US" sz="2000" dirty="0" err="1" smtClean="0"/>
              <a:t>porque</a:t>
            </a:r>
            <a:r>
              <a:rPr lang="en-US" sz="2000" dirty="0" smtClean="0"/>
              <a:t> me </a:t>
            </a:r>
            <a:r>
              <a:rPr lang="en-US" sz="2000" dirty="0" err="1" smtClean="0"/>
              <a:t>encanta</a:t>
            </a:r>
            <a:r>
              <a:rPr lang="en-US" sz="2000" dirty="0" smtClean="0"/>
              <a:t> </a:t>
            </a:r>
            <a:r>
              <a:rPr lang="en-US" sz="2000" dirty="0" err="1" smtClean="0"/>
              <a:t>ese</a:t>
            </a:r>
            <a:r>
              <a:rPr lang="en-US" sz="2000" dirty="0" smtClean="0"/>
              <a:t> </a:t>
            </a:r>
            <a:r>
              <a:rPr lang="en-US" sz="2000" dirty="0" err="1" smtClean="0"/>
              <a:t>grupo</a:t>
            </a:r>
            <a:r>
              <a:rPr lang="en-US" sz="2000" dirty="0" smtClean="0"/>
              <a:t>, </a:t>
            </a:r>
            <a:r>
              <a:rPr lang="en-US" sz="2000" dirty="0" err="1" smtClean="0"/>
              <a:t>pero</a:t>
            </a:r>
            <a:r>
              <a:rPr lang="en-US" sz="2000" dirty="0" smtClean="0"/>
              <a:t> ______________ no </a:t>
            </a:r>
            <a:r>
              <a:rPr lang="en-US" sz="2000" dirty="0" err="1" smtClean="0"/>
              <a:t>sé</a:t>
            </a:r>
            <a:r>
              <a:rPr lang="en-US" sz="2000" dirty="0" smtClean="0"/>
              <a:t> </a:t>
            </a:r>
            <a:r>
              <a:rPr lang="en-US" sz="2000" dirty="0" err="1" smtClean="0"/>
              <a:t>si</a:t>
            </a:r>
            <a:r>
              <a:rPr lang="en-US" sz="2000" dirty="0" smtClean="0"/>
              <a:t> </a:t>
            </a:r>
            <a:r>
              <a:rPr lang="en-US" sz="2000" dirty="0" err="1" smtClean="0"/>
              <a:t>pueda</a:t>
            </a:r>
            <a:r>
              <a:rPr lang="en-US" sz="2000" dirty="0" smtClean="0"/>
              <a:t> </a:t>
            </a:r>
            <a:r>
              <a:rPr lang="en-US" sz="2000" dirty="0" err="1" smtClean="0"/>
              <a:t>ir</a:t>
            </a:r>
            <a:r>
              <a:rPr lang="en-US" sz="2000" dirty="0" smtClean="0"/>
              <a:t> </a:t>
            </a:r>
            <a:r>
              <a:rPr lang="en-US" sz="2000" dirty="0" err="1" smtClean="0"/>
              <a:t>porque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muy</a:t>
            </a:r>
            <a:r>
              <a:rPr lang="en-US" sz="2000" dirty="0" smtClean="0"/>
              <a:t> </a:t>
            </a:r>
            <a:r>
              <a:rPr lang="en-US" sz="2000" dirty="0" err="1" smtClean="0"/>
              <a:t>tarde</a:t>
            </a:r>
            <a:r>
              <a:rPr lang="en-US" sz="2000" dirty="0" smtClean="0"/>
              <a:t> y </a:t>
            </a:r>
            <a:r>
              <a:rPr lang="en-US" sz="2000" dirty="0" err="1" smtClean="0"/>
              <a:t>tengo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trabajar</a:t>
            </a:r>
            <a:r>
              <a:rPr lang="en-US" sz="2000" dirty="0" smtClean="0"/>
              <a:t> </a:t>
            </a:r>
            <a:r>
              <a:rPr lang="en-US" sz="2000" dirty="0" err="1" smtClean="0"/>
              <a:t>mañana</a:t>
            </a:r>
            <a:r>
              <a:rPr lang="en-US" sz="2000" dirty="0" smtClean="0"/>
              <a:t>.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Voy</a:t>
            </a:r>
            <a:r>
              <a:rPr lang="en-US" sz="2000" dirty="0" smtClean="0"/>
              <a:t> a </a:t>
            </a:r>
            <a:r>
              <a:rPr lang="en-US" sz="2000" dirty="0" err="1" smtClean="0"/>
              <a:t>llevar</a:t>
            </a:r>
            <a:r>
              <a:rPr lang="en-US" sz="2000" dirty="0" smtClean="0"/>
              <a:t> </a:t>
            </a:r>
            <a:r>
              <a:rPr lang="en-US" sz="2000" dirty="0" err="1" smtClean="0"/>
              <a:t>dinero</a:t>
            </a:r>
            <a:r>
              <a:rPr lang="en-US" sz="2000" dirty="0" smtClean="0"/>
              <a:t> extra________________. </a:t>
            </a:r>
            <a:r>
              <a:rPr lang="en-US" sz="2000" dirty="0" err="1" smtClean="0"/>
              <a:t>Por</a:t>
            </a:r>
            <a:r>
              <a:rPr lang="en-US" sz="2000" dirty="0" smtClean="0"/>
              <a:t> </a:t>
            </a:r>
            <a:r>
              <a:rPr lang="en-US" sz="2000" dirty="0" err="1" smtClean="0"/>
              <a:t>si</a:t>
            </a:r>
            <a:r>
              <a:rPr lang="en-US" sz="2000" dirty="0" smtClean="0"/>
              <a:t> </a:t>
            </a:r>
            <a:r>
              <a:rPr lang="en-US" sz="2000" dirty="0" err="1" smtClean="0"/>
              <a:t>veo</a:t>
            </a:r>
            <a:r>
              <a:rPr lang="en-US" sz="2000" dirty="0" smtClean="0"/>
              <a:t> un </a:t>
            </a:r>
            <a:r>
              <a:rPr lang="en-US" sz="2000" dirty="0" err="1" smtClean="0"/>
              <a:t>cuadro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me </a:t>
            </a:r>
            <a:r>
              <a:rPr lang="en-US" sz="2000" dirty="0" err="1" smtClean="0"/>
              <a:t>guste</a:t>
            </a:r>
            <a:r>
              <a:rPr lang="en-US" sz="2000" dirty="0" smtClean="0"/>
              <a:t> en la </a:t>
            </a:r>
            <a:r>
              <a:rPr lang="en-US" sz="2000" dirty="0" err="1" smtClean="0"/>
              <a:t>exposición</a:t>
            </a:r>
            <a:r>
              <a:rPr lang="en-US" sz="2000" dirty="0" smtClean="0"/>
              <a:t> y se me </a:t>
            </a:r>
            <a:r>
              <a:rPr lang="en-US" sz="2000" dirty="0" err="1" smtClean="0"/>
              <a:t>antoja</a:t>
            </a:r>
            <a:r>
              <a:rPr lang="en-US" sz="2000" dirty="0" smtClean="0"/>
              <a:t> </a:t>
            </a:r>
            <a:r>
              <a:rPr lang="en-US" sz="2000" dirty="0" err="1" smtClean="0"/>
              <a:t>comprarlo</a:t>
            </a:r>
            <a:r>
              <a:rPr lang="en-US" sz="2000" dirty="0" smtClean="0"/>
              <a:t>.</a:t>
            </a:r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457200" indent="-45720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533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" y="6477000"/>
            <a:ext cx="4953000" cy="381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 cstate="print"/>
          <a:srcRect l="20498" t="16667" r="26208" b="12500"/>
          <a:stretch>
            <a:fillRect/>
          </a:stretch>
        </p:blipFill>
        <p:spPr bwMode="auto">
          <a:xfrm>
            <a:off x="533400" y="0"/>
            <a:ext cx="4953000" cy="640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791200" y="0"/>
            <a:ext cx="3352800" cy="6858000"/>
          </a:xfrm>
          <a:ln>
            <a:solidFill>
              <a:schemeClr val="accent1"/>
            </a:solidFill>
          </a:ln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000" b="1" dirty="0" smtClean="0"/>
              <a:t>Actividad 13 </a:t>
            </a:r>
          </a:p>
          <a:p>
            <a:pPr>
              <a:buNone/>
            </a:pPr>
            <a:r>
              <a:rPr lang="en-US" sz="2000" i="1" dirty="0" smtClean="0"/>
              <a:t>Antes de </a:t>
            </a:r>
            <a:r>
              <a:rPr lang="en-US" sz="2000" i="1" dirty="0" err="1" smtClean="0"/>
              <a:t>ver</a:t>
            </a:r>
            <a:r>
              <a:rPr lang="en-US" sz="2000" i="1" dirty="0" smtClean="0"/>
              <a:t> el </a:t>
            </a:r>
            <a:r>
              <a:rPr lang="en-US" sz="2000" i="1" dirty="0" err="1" smtClean="0"/>
              <a:t>cortometraje</a:t>
            </a:r>
            <a:endParaRPr lang="en-US" sz="2000" i="1" dirty="0" smtClean="0"/>
          </a:p>
          <a:p>
            <a:pPr marL="0" indent="0">
              <a:buNone/>
            </a:pPr>
            <a:r>
              <a:rPr lang="en-US" sz="2000" dirty="0" smtClean="0"/>
              <a:t>Responde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siguientes</a:t>
            </a:r>
            <a:r>
              <a:rPr lang="en-US" sz="2000" dirty="0" smtClean="0"/>
              <a:t> </a:t>
            </a:r>
            <a:r>
              <a:rPr lang="en-US" sz="2000" dirty="0" err="1" smtClean="0"/>
              <a:t>preguntas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1. </a:t>
            </a:r>
            <a:r>
              <a:rPr lang="en-US" sz="2000" dirty="0" smtClean="0">
                <a:latin typeface="Calibri"/>
              </a:rPr>
              <a:t>¿</a:t>
            </a:r>
            <a:r>
              <a:rPr lang="en-US" sz="2000" dirty="0" err="1" smtClean="0"/>
              <a:t>Tienes</a:t>
            </a:r>
            <a:r>
              <a:rPr lang="en-US" sz="2000" dirty="0" smtClean="0"/>
              <a:t> o has </a:t>
            </a:r>
            <a:r>
              <a:rPr lang="en-US" sz="2000" dirty="0" err="1" smtClean="0"/>
              <a:t>tenido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mascota</a:t>
            </a:r>
            <a:r>
              <a:rPr lang="en-US" sz="2000" dirty="0" smtClean="0"/>
              <a:t>? ¿</a:t>
            </a:r>
            <a:r>
              <a:rPr lang="en-US" sz="2000" dirty="0" err="1" smtClean="0"/>
              <a:t>Qué</a:t>
            </a:r>
            <a:r>
              <a:rPr lang="en-US" sz="2000" dirty="0" smtClean="0"/>
              <a:t> </a:t>
            </a:r>
            <a:r>
              <a:rPr lang="en-US" sz="2000" dirty="0" err="1" smtClean="0"/>
              <a:t>tipo</a:t>
            </a:r>
            <a:r>
              <a:rPr lang="en-US" sz="2000" dirty="0" smtClean="0"/>
              <a:t> de </a:t>
            </a:r>
            <a:r>
              <a:rPr lang="en-US" sz="2000" dirty="0" err="1" smtClean="0"/>
              <a:t>mascota</a:t>
            </a:r>
            <a:r>
              <a:rPr lang="en-US" sz="2000" dirty="0" smtClean="0"/>
              <a:t>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2. Muchas </a:t>
            </a:r>
            <a:r>
              <a:rPr lang="en-US" sz="2000" dirty="0" err="1" smtClean="0"/>
              <a:t>veces</a:t>
            </a:r>
            <a:r>
              <a:rPr lang="en-US" sz="2000" dirty="0" smtClean="0"/>
              <a:t>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mascotas</a:t>
            </a:r>
            <a:r>
              <a:rPr lang="en-US" sz="2000" dirty="0" smtClean="0"/>
              <a:t> son </a:t>
            </a:r>
            <a:r>
              <a:rPr lang="en-US" sz="2000" dirty="0" err="1" smtClean="0"/>
              <a:t>utilizadas</a:t>
            </a:r>
            <a:r>
              <a:rPr lang="en-US" sz="2000" dirty="0" smtClean="0"/>
              <a:t> en </a:t>
            </a:r>
            <a:r>
              <a:rPr lang="en-US" sz="2000" dirty="0" err="1" smtClean="0"/>
              <a:t>tratamientos</a:t>
            </a:r>
            <a:r>
              <a:rPr lang="en-US" sz="2000" dirty="0" smtClean="0"/>
              <a:t> de </a:t>
            </a:r>
            <a:r>
              <a:rPr lang="en-US" sz="2000" dirty="0" err="1" smtClean="0"/>
              <a:t>terapia</a:t>
            </a:r>
            <a:r>
              <a:rPr lang="en-US" sz="2000" dirty="0" smtClean="0"/>
              <a:t>. ¿</a:t>
            </a:r>
            <a:r>
              <a:rPr lang="en-US" sz="2000" dirty="0" err="1" smtClean="0"/>
              <a:t>Puedes</a:t>
            </a:r>
            <a:r>
              <a:rPr lang="en-US" sz="2000" dirty="0" smtClean="0"/>
              <a:t> </a:t>
            </a:r>
            <a:r>
              <a:rPr lang="en-US" sz="2000" dirty="0" err="1" smtClean="0"/>
              <a:t>mencionar</a:t>
            </a:r>
            <a:r>
              <a:rPr lang="en-US" sz="2000" dirty="0" smtClean="0"/>
              <a:t> </a:t>
            </a:r>
            <a:r>
              <a:rPr lang="en-US" sz="2000" dirty="0" err="1" smtClean="0"/>
              <a:t>algunos</a:t>
            </a:r>
            <a:r>
              <a:rPr lang="en-US" sz="2000" dirty="0" smtClean="0"/>
              <a:t> </a:t>
            </a:r>
            <a:r>
              <a:rPr lang="en-US" sz="2000" dirty="0" err="1" smtClean="0"/>
              <a:t>ejemplos</a:t>
            </a:r>
            <a:r>
              <a:rPr lang="en-US" sz="2000" dirty="0" smtClean="0"/>
              <a:t>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3. ¿</a:t>
            </a:r>
            <a:r>
              <a:rPr lang="en-US" sz="2000" dirty="0" err="1" smtClean="0"/>
              <a:t>Crees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mascotas</a:t>
            </a:r>
            <a:r>
              <a:rPr lang="en-US" sz="2000" dirty="0" smtClean="0"/>
              <a:t> le </a:t>
            </a:r>
            <a:r>
              <a:rPr lang="en-US" sz="2000" dirty="0" err="1" smtClean="0"/>
              <a:t>pueden</a:t>
            </a:r>
            <a:r>
              <a:rPr lang="en-US" sz="2000" dirty="0" smtClean="0"/>
              <a:t> </a:t>
            </a:r>
            <a:r>
              <a:rPr lang="en-US" sz="2000" dirty="0" err="1" smtClean="0"/>
              <a:t>ayudar</a:t>
            </a:r>
            <a:r>
              <a:rPr lang="en-US" sz="2000" dirty="0" smtClean="0"/>
              <a:t> a </a:t>
            </a:r>
            <a:r>
              <a:rPr lang="en-US" sz="2000" dirty="0" err="1" smtClean="0"/>
              <a:t>alguien</a:t>
            </a:r>
            <a:r>
              <a:rPr lang="en-US" sz="2000" dirty="0" smtClean="0"/>
              <a:t> a </a:t>
            </a:r>
            <a:r>
              <a:rPr lang="en-US" sz="2000" dirty="0" err="1" smtClean="0"/>
              <a:t>superar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decepción</a:t>
            </a:r>
            <a:r>
              <a:rPr lang="en-US" sz="2000" dirty="0" smtClean="0"/>
              <a:t> </a:t>
            </a:r>
            <a:r>
              <a:rPr lang="en-US" sz="2000" dirty="0" err="1" smtClean="0"/>
              <a:t>amorosa</a:t>
            </a:r>
            <a:r>
              <a:rPr lang="en-US" sz="2000" dirty="0" smtClean="0"/>
              <a:t>?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4. ¿</a:t>
            </a:r>
            <a:r>
              <a:rPr lang="en-US" sz="2000" dirty="0" err="1" smtClean="0"/>
              <a:t>Qué</a:t>
            </a:r>
            <a:r>
              <a:rPr lang="en-US" sz="2000" dirty="0" smtClean="0"/>
              <a:t> </a:t>
            </a:r>
            <a:r>
              <a:rPr lang="en-US" sz="2000" dirty="0" err="1" smtClean="0"/>
              <a:t>otras</a:t>
            </a:r>
            <a:r>
              <a:rPr lang="en-US" sz="2000" dirty="0" smtClean="0"/>
              <a:t> </a:t>
            </a:r>
            <a:r>
              <a:rPr lang="en-US" sz="2000" dirty="0" err="1" smtClean="0"/>
              <a:t>cosas</a:t>
            </a:r>
            <a:r>
              <a:rPr lang="en-US" sz="2000" dirty="0" smtClean="0"/>
              <a:t> </a:t>
            </a:r>
            <a:r>
              <a:rPr lang="en-US" sz="2000" dirty="0" err="1" smtClean="0"/>
              <a:t>puedes</a:t>
            </a:r>
            <a:r>
              <a:rPr lang="en-US" sz="2000" dirty="0" smtClean="0"/>
              <a:t> </a:t>
            </a:r>
            <a:r>
              <a:rPr lang="en-US" sz="2000" dirty="0" err="1" smtClean="0"/>
              <a:t>recomendar</a:t>
            </a:r>
            <a:r>
              <a:rPr lang="en-US" sz="2000" dirty="0" smtClean="0"/>
              <a:t> </a:t>
            </a:r>
            <a:r>
              <a:rPr lang="en-US" sz="2000" dirty="0" err="1" smtClean="0"/>
              <a:t>para</a:t>
            </a:r>
            <a:r>
              <a:rPr lang="en-US" sz="2000" dirty="0" smtClean="0"/>
              <a:t> </a:t>
            </a:r>
            <a:r>
              <a:rPr lang="en-US" sz="2000" dirty="0" err="1" smtClean="0"/>
              <a:t>superar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decepción</a:t>
            </a:r>
            <a:r>
              <a:rPr lang="en-US" sz="2000" dirty="0" smtClean="0"/>
              <a:t> </a:t>
            </a:r>
            <a:r>
              <a:rPr lang="en-US" sz="2000" dirty="0" err="1" smtClean="0"/>
              <a:t>amorosa</a:t>
            </a:r>
            <a:r>
              <a:rPr lang="en-US" sz="2000" dirty="0" smtClean="0"/>
              <a:t>?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457200" indent="-45720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533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" y="6096000"/>
            <a:ext cx="5257800" cy="762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 cstate="print"/>
          <a:srcRect l="20139" t="14583" r="26389" b="13542"/>
          <a:stretch>
            <a:fillRect/>
          </a:stretch>
        </p:blipFill>
        <p:spPr bwMode="auto">
          <a:xfrm>
            <a:off x="533400" y="0"/>
            <a:ext cx="52578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4400" y="0"/>
            <a:ext cx="2551113" cy="1435100"/>
          </a:xfrm>
        </p:spPr>
        <p:txBody>
          <a:bodyPr>
            <a:normAutofit/>
          </a:bodyPr>
          <a:lstStyle/>
          <a:p>
            <a: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Repaso</a:t>
            </a:r>
            <a:b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s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429000" y="0"/>
            <a:ext cx="5715000" cy="6858000"/>
          </a:xfrm>
          <a:solidFill>
            <a:srgbClr val="FFCD2F"/>
          </a:solidFill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s-US" sz="2000" b="1" dirty="0" smtClean="0"/>
              <a:t>Actividad 14</a:t>
            </a:r>
          </a:p>
          <a:p>
            <a:pPr marL="0" indent="0">
              <a:buNone/>
            </a:pPr>
            <a:r>
              <a:rPr lang="es-US" sz="2000" dirty="0" smtClean="0"/>
              <a:t>Completa las frases conjugando los verbos en </a:t>
            </a:r>
            <a:r>
              <a:rPr lang="es-US" sz="2000" i="1" dirty="0" smtClean="0"/>
              <a:t>presente, presente imperfecto</a:t>
            </a:r>
            <a:r>
              <a:rPr lang="es-US" sz="2000" dirty="0" smtClean="0"/>
              <a:t> o </a:t>
            </a:r>
            <a:r>
              <a:rPr lang="es-US" sz="2000" i="1" dirty="0" smtClean="0"/>
              <a:t>imperfecto de subjuntivo</a:t>
            </a:r>
            <a:r>
              <a:rPr lang="es-US" sz="2000" dirty="0" smtClean="0"/>
              <a:t>. </a:t>
            </a:r>
          </a:p>
          <a:p>
            <a:pPr marL="0" indent="0">
              <a:buNone/>
            </a:pPr>
            <a:endParaRPr lang="es-US" sz="2000" dirty="0"/>
          </a:p>
          <a:p>
            <a:pPr marL="0" indent="0">
              <a:buFontTx/>
              <a:buChar char="-"/>
            </a:pPr>
            <a:r>
              <a:rPr lang="es-US" sz="2000" dirty="0" smtClean="0"/>
              <a:t>Amelia: Mi tía quería que yo la __________ (</a:t>
            </a:r>
            <a:r>
              <a:rPr lang="es-US" sz="2000" i="1" dirty="0" smtClean="0"/>
              <a:t>acompañar</a:t>
            </a:r>
            <a:r>
              <a:rPr lang="es-US" sz="2000" dirty="0" smtClean="0"/>
              <a:t>) a ver una exposición de esculturas. </a:t>
            </a:r>
          </a:p>
          <a:p>
            <a:pPr marL="0" indent="0">
              <a:buNone/>
            </a:pPr>
            <a:r>
              <a:rPr lang="es-US" sz="2000" dirty="0" smtClean="0"/>
              <a:t>Yo le dije que  no podía ir porque tenía que trabajar. No puedo creer que me _________ (</a:t>
            </a:r>
            <a:r>
              <a:rPr lang="es-US" sz="2000" i="1" dirty="0" smtClean="0"/>
              <a:t>decir)</a:t>
            </a:r>
            <a:r>
              <a:rPr lang="es-US" sz="2000" dirty="0" smtClean="0"/>
              <a:t> que yo era desconsiderada.</a:t>
            </a:r>
          </a:p>
          <a:p>
            <a:pPr marL="0" indent="0">
              <a:buNone/>
            </a:pPr>
            <a:r>
              <a:rPr lang="es-US" sz="2000" dirty="0" smtClean="0"/>
              <a:t>-Laura: Bueno, ten paciencia. Yo fui con mi novio al Museo de Arte Moderno. El esperaba que yo le ___________ (</a:t>
            </a:r>
            <a:r>
              <a:rPr lang="es-US" sz="2000" i="1" dirty="0" smtClean="0"/>
              <a:t>explicar)</a:t>
            </a:r>
            <a:r>
              <a:rPr lang="es-US" sz="2000" dirty="0" smtClean="0"/>
              <a:t> sobre el simbolismo de las obras porque no sabe mucho de arte. </a:t>
            </a:r>
          </a:p>
          <a:p>
            <a:pPr marL="0" indent="0">
              <a:buNone/>
            </a:pPr>
            <a:r>
              <a:rPr lang="es-US" sz="2000" dirty="0" smtClean="0"/>
              <a:t>-Amelia: Dudo que él _____________ (</a:t>
            </a:r>
            <a:r>
              <a:rPr lang="es-US" sz="2000" i="1" dirty="0" smtClean="0"/>
              <a:t>poder</a:t>
            </a:r>
            <a:r>
              <a:rPr lang="es-US" sz="2000" dirty="0" smtClean="0"/>
              <a:t>) entender el verdadero mensaje de las obras. </a:t>
            </a:r>
          </a:p>
          <a:p>
            <a:pPr marL="0" indent="0">
              <a:buNone/>
            </a:pPr>
            <a:r>
              <a:rPr lang="es-US" sz="2000" dirty="0" smtClean="0"/>
              <a:t>- Laura: Así es, él recorrió la exposición en 20 minutos y quería que nos _______________ (</a:t>
            </a:r>
            <a:r>
              <a:rPr lang="es-US" sz="2000" i="1" dirty="0" smtClean="0"/>
              <a:t>ir)</a:t>
            </a:r>
            <a:r>
              <a:rPr lang="es-US" sz="2000" dirty="0" smtClean="0"/>
              <a:t>.  </a:t>
            </a:r>
          </a:p>
          <a:p>
            <a:pPr marL="0" indent="0">
              <a:buFontTx/>
              <a:buChar char="-"/>
            </a:pPr>
            <a:r>
              <a:rPr lang="es-US" sz="2000" dirty="0" smtClean="0"/>
              <a:t>Amelia: La próxima vez vamos tu y yo. Buscaremos una exposición que nos ____________ (</a:t>
            </a:r>
            <a:r>
              <a:rPr lang="es-US" sz="2000" i="1" dirty="0" smtClean="0"/>
              <a:t>interesar</a:t>
            </a:r>
            <a:r>
              <a:rPr lang="es-US" sz="2000" dirty="0" smtClean="0"/>
              <a:t>) a las dos. </a:t>
            </a:r>
          </a:p>
          <a:p>
            <a:pPr marL="0" indent="0">
              <a:buFontTx/>
              <a:buChar char="-"/>
            </a:pPr>
            <a:r>
              <a:rPr lang="es-US" sz="2000" dirty="0" smtClean="0"/>
              <a:t>Laura: Es probable que en ese museo _________ (haber) una nueva exposición el próximo mes. </a:t>
            </a:r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None/>
            </a:pPr>
            <a:endParaRPr lang="es-US" sz="2000" dirty="0"/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FontTx/>
              <a:buChar char="-"/>
            </a:pPr>
            <a:endParaRPr lang="es-US" sz="2000" dirty="0" smtClean="0"/>
          </a:p>
          <a:p>
            <a:pPr marL="0" indent="0">
              <a:buNone/>
            </a:pPr>
            <a:endParaRPr lang="es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914400" y="990600"/>
            <a:ext cx="2514600" cy="5867400"/>
          </a:xfrm>
          <a:solidFill>
            <a:srgbClr val="FFCD2F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>
            <a:normAutofit/>
          </a:bodyPr>
          <a:lstStyle/>
          <a:p>
            <a:r>
              <a:rPr lang="es-US" sz="2000" b="1" cap="all" dirty="0" smtClean="0"/>
              <a:t>Meta comunicativa</a:t>
            </a:r>
          </a:p>
          <a:p>
            <a:pPr>
              <a:buFontTx/>
              <a:buChar char="-"/>
            </a:pPr>
            <a:r>
              <a:rPr lang="es-US" sz="2000" i="1" dirty="0" smtClean="0"/>
              <a:t>Hablar sobre arte</a:t>
            </a:r>
          </a:p>
          <a:p>
            <a:pPr>
              <a:buFontTx/>
              <a:buChar char="-"/>
            </a:pPr>
            <a:r>
              <a:rPr lang="es-US" sz="2000" i="1" dirty="0" smtClean="0"/>
              <a:t>Dar opinión, sugerir y expresar duda, etc. </a:t>
            </a:r>
            <a:r>
              <a:rPr lang="es-US" sz="2000" i="1" dirty="0"/>
              <a:t>,</a:t>
            </a:r>
            <a:r>
              <a:rPr lang="es-US" sz="2000" i="1" dirty="0" smtClean="0"/>
              <a:t> en el pasado</a:t>
            </a:r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dirty="0" smtClean="0"/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dirty="0" smtClean="0"/>
          </a:p>
          <a:p>
            <a:endParaRPr lang="es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4400" y="0"/>
            <a:ext cx="2551113" cy="1435100"/>
          </a:xfrm>
        </p:spPr>
        <p:txBody>
          <a:bodyPr>
            <a:normAutofit/>
          </a:bodyPr>
          <a:lstStyle/>
          <a:p>
            <a: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Repaso</a:t>
            </a:r>
            <a:b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s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429000" y="0"/>
            <a:ext cx="5715000" cy="6858000"/>
          </a:xfrm>
          <a:solidFill>
            <a:srgbClr val="FFCD2F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S" sz="2000" b="1" dirty="0" smtClean="0"/>
              <a:t>Actividad 15</a:t>
            </a:r>
          </a:p>
          <a:p>
            <a:pPr marL="0" indent="0">
              <a:buNone/>
            </a:pPr>
            <a:r>
              <a:rPr lang="es-US" sz="2000" dirty="0" smtClean="0"/>
              <a:t>Cambia las oraciones de la voz activa a la voz pasiva.</a:t>
            </a:r>
          </a:p>
          <a:p>
            <a:pPr marL="0" indent="0">
              <a:buNone/>
            </a:pPr>
            <a:endParaRPr lang="es-US" sz="2000" dirty="0"/>
          </a:p>
          <a:p>
            <a:pPr marL="457200" indent="-457200">
              <a:buAutoNum type="arabicPeriod"/>
            </a:pPr>
            <a:r>
              <a:rPr lang="es-US" sz="2000" dirty="0" smtClean="0"/>
              <a:t>El pintor terminó el cuadro el año pasado. </a:t>
            </a:r>
          </a:p>
          <a:p>
            <a:pPr marL="457200" indent="-457200">
              <a:buNone/>
            </a:pPr>
            <a:r>
              <a:rPr lang="es-US" sz="2000" dirty="0" smtClean="0"/>
              <a:t>_________________________________________</a:t>
            </a:r>
          </a:p>
          <a:p>
            <a:pPr marL="457200" indent="-457200">
              <a:buNone/>
            </a:pPr>
            <a:endParaRPr lang="es-US" sz="2000" dirty="0"/>
          </a:p>
          <a:p>
            <a:pPr marL="457200" indent="-457200">
              <a:buNone/>
            </a:pPr>
            <a:r>
              <a:rPr lang="es-US" sz="2000" dirty="0" smtClean="0"/>
              <a:t>2. Los niños pintaron el mural durante las vacaciones.</a:t>
            </a:r>
          </a:p>
          <a:p>
            <a:pPr marL="457200" indent="-457200">
              <a:buNone/>
            </a:pPr>
            <a:r>
              <a:rPr lang="es-US" sz="2000" dirty="0" smtClean="0"/>
              <a:t>__________________________________________</a:t>
            </a:r>
          </a:p>
          <a:p>
            <a:pPr marL="457200" indent="-457200">
              <a:buNone/>
            </a:pPr>
            <a:endParaRPr lang="es-US" sz="2000" dirty="0"/>
          </a:p>
          <a:p>
            <a:pPr marL="457200" indent="-457200">
              <a:buNone/>
            </a:pPr>
            <a:r>
              <a:rPr lang="es-US" sz="2000" dirty="0" smtClean="0"/>
              <a:t>3. El profesor de arte hizo un retrato del presidente. </a:t>
            </a:r>
          </a:p>
          <a:p>
            <a:pPr marL="457200" indent="-457200">
              <a:buNone/>
            </a:pPr>
            <a:r>
              <a:rPr lang="es-US" sz="2000" dirty="0" smtClean="0"/>
              <a:t>__________________________________________</a:t>
            </a:r>
          </a:p>
          <a:p>
            <a:pPr marL="457200" indent="-457200">
              <a:buNone/>
            </a:pPr>
            <a:endParaRPr lang="es-US" sz="2000" dirty="0"/>
          </a:p>
          <a:p>
            <a:pPr marL="457200" indent="-457200">
              <a:buNone/>
            </a:pPr>
            <a:r>
              <a:rPr lang="es-US" sz="2000" dirty="0" smtClean="0"/>
              <a:t>4. El crítico censuró las esculturas de las mujeres desnudas.  </a:t>
            </a:r>
          </a:p>
          <a:p>
            <a:pPr marL="457200" indent="-457200">
              <a:buNone/>
            </a:pPr>
            <a:r>
              <a:rPr lang="es-US" sz="2000" dirty="0" smtClean="0"/>
              <a:t>__________________________________________</a:t>
            </a:r>
          </a:p>
          <a:p>
            <a:pPr marL="457200" indent="-457200">
              <a:buNone/>
            </a:pPr>
            <a:endParaRPr lang="es-US" sz="2000" dirty="0"/>
          </a:p>
          <a:p>
            <a:pPr marL="457200" indent="-457200">
              <a:buNone/>
            </a:pPr>
            <a:r>
              <a:rPr lang="es-US" sz="2000" dirty="0" smtClean="0"/>
              <a:t>5. El público malinterpretó el mensaje de la pintura. </a:t>
            </a:r>
          </a:p>
          <a:p>
            <a:pPr marL="457200" indent="-457200">
              <a:buNone/>
            </a:pPr>
            <a:r>
              <a:rPr lang="es-US" sz="2000" dirty="0" smtClean="0"/>
              <a:t>__________________________________________</a:t>
            </a:r>
          </a:p>
          <a:p>
            <a:pPr marL="0" indent="0">
              <a:buFontTx/>
              <a:buChar char="-"/>
            </a:pPr>
            <a:endParaRPr lang="es-US" sz="2000" dirty="0" smtClean="0"/>
          </a:p>
          <a:p>
            <a:pPr marL="0" indent="0">
              <a:buNone/>
            </a:pPr>
            <a:endParaRPr lang="es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914400" y="990600"/>
            <a:ext cx="2514600" cy="5867400"/>
          </a:xfrm>
          <a:solidFill>
            <a:srgbClr val="FFCD2F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>
            <a:normAutofit/>
          </a:bodyPr>
          <a:lstStyle/>
          <a:p>
            <a:r>
              <a:rPr lang="es-US" sz="2000" b="1" cap="all" dirty="0" smtClean="0"/>
              <a:t>Meta comunicativa</a:t>
            </a:r>
          </a:p>
          <a:p>
            <a:pPr>
              <a:buFontTx/>
              <a:buChar char="-"/>
            </a:pPr>
            <a:r>
              <a:rPr lang="es-US" sz="2000" i="1" dirty="0" smtClean="0"/>
              <a:t>Cambiar el enfoque de una idea</a:t>
            </a:r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dirty="0" smtClean="0"/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dirty="0" smtClean="0"/>
          </a:p>
          <a:p>
            <a:endParaRPr lang="es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2600" y="304800"/>
            <a:ext cx="3581400" cy="6324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b="1" dirty="0" smtClean="0"/>
              <a:t>Actividad 1</a:t>
            </a:r>
          </a:p>
          <a:p>
            <a:pPr>
              <a:buNone/>
            </a:pPr>
            <a:r>
              <a:rPr lang="en-US" sz="2000" i="1" dirty="0" smtClean="0"/>
              <a:t>Antes de </a:t>
            </a:r>
            <a:r>
              <a:rPr lang="en-US" sz="2000" i="1" dirty="0" err="1" smtClean="0"/>
              <a:t>escuchar</a:t>
            </a:r>
            <a:r>
              <a:rPr lang="en-US" sz="2000" i="1" dirty="0" smtClean="0"/>
              <a:t> el podcast</a:t>
            </a:r>
          </a:p>
          <a:p>
            <a:pPr marL="0" indent="0">
              <a:buNone/>
            </a:pPr>
            <a:r>
              <a:rPr lang="en-US" sz="2000" dirty="0" smtClean="0"/>
              <a:t>Repasa el </a:t>
            </a:r>
            <a:r>
              <a:rPr lang="en-US" sz="2000" dirty="0" err="1" smtClean="0"/>
              <a:t>significado</a:t>
            </a:r>
            <a:r>
              <a:rPr lang="en-US" sz="2000" dirty="0" smtClean="0"/>
              <a:t> de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siguientes</a:t>
            </a:r>
            <a:r>
              <a:rPr lang="en-US" sz="2000" dirty="0" smtClean="0"/>
              <a:t> </a:t>
            </a:r>
            <a:r>
              <a:rPr lang="en-US" sz="2000" dirty="0" err="1" smtClean="0"/>
              <a:t>palabras</a:t>
            </a:r>
            <a:r>
              <a:rPr lang="en-US" sz="2000" dirty="0" smtClean="0"/>
              <a:t> y </a:t>
            </a:r>
            <a:r>
              <a:rPr lang="en-US" sz="2000" dirty="0" err="1" smtClean="0"/>
              <a:t>expresiones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endParaRPr lang="en-US" sz="2000" dirty="0" smtClean="0"/>
          </a:p>
          <a:p>
            <a:pPr>
              <a:buNone/>
            </a:pPr>
            <a:r>
              <a:rPr lang="en-US" sz="2000" dirty="0" smtClean="0"/>
              <a:t>-Plaza </a:t>
            </a:r>
            <a:r>
              <a:rPr lang="en-US" sz="2000" dirty="0" err="1" smtClean="0"/>
              <a:t>pública</a:t>
            </a:r>
            <a:endParaRPr lang="en-US" sz="2000" dirty="0" smtClean="0"/>
          </a:p>
          <a:p>
            <a:pPr>
              <a:buNone/>
            </a:pPr>
            <a:r>
              <a:rPr lang="en-US" sz="2000" dirty="0" smtClean="0"/>
              <a:t>-</a:t>
            </a:r>
            <a:r>
              <a:rPr lang="en-US" sz="2000" dirty="0" err="1" smtClean="0"/>
              <a:t>Materiales</a:t>
            </a:r>
            <a:r>
              <a:rPr lang="en-US" sz="2000" dirty="0" smtClean="0"/>
              <a:t> no </a:t>
            </a:r>
            <a:r>
              <a:rPr lang="en-US" sz="2000" dirty="0" err="1" smtClean="0"/>
              <a:t>convencionales</a:t>
            </a:r>
            <a:endParaRPr lang="en-US" sz="2000" dirty="0" smtClean="0"/>
          </a:p>
          <a:p>
            <a:pPr>
              <a:buNone/>
            </a:pPr>
            <a:r>
              <a:rPr lang="en-US" sz="2000" dirty="0" smtClean="0"/>
              <a:t>-</a:t>
            </a:r>
            <a:r>
              <a:rPr lang="en-US" sz="2000" dirty="0" err="1" smtClean="0"/>
              <a:t>Carteles</a:t>
            </a:r>
            <a:r>
              <a:rPr lang="en-US" sz="2000" dirty="0" smtClean="0"/>
              <a:t> de </a:t>
            </a:r>
            <a:r>
              <a:rPr lang="en-US" sz="2000" dirty="0" err="1" smtClean="0"/>
              <a:t>plástico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-Ropa: </a:t>
            </a:r>
            <a:r>
              <a:rPr lang="en-US" sz="2000" dirty="0" err="1" smtClean="0"/>
              <a:t>camiseta</a:t>
            </a:r>
            <a:r>
              <a:rPr lang="en-US" sz="2000" dirty="0" smtClean="0"/>
              <a:t>, </a:t>
            </a:r>
            <a:r>
              <a:rPr lang="en-US" sz="2000" dirty="0" err="1" smtClean="0"/>
              <a:t>vestido</a:t>
            </a:r>
            <a:r>
              <a:rPr lang="en-US" sz="2000" dirty="0" smtClean="0"/>
              <a:t>, </a:t>
            </a:r>
            <a:r>
              <a:rPr lang="en-US" sz="2000" dirty="0" err="1" smtClean="0"/>
              <a:t>pantalón</a:t>
            </a:r>
            <a:r>
              <a:rPr lang="en-US" sz="2000" dirty="0" smtClean="0"/>
              <a:t>, </a:t>
            </a:r>
            <a:r>
              <a:rPr lang="en-US" sz="2000" dirty="0" err="1" smtClean="0"/>
              <a:t>ropa</a:t>
            </a:r>
            <a:r>
              <a:rPr lang="en-US" sz="2000" dirty="0" smtClean="0"/>
              <a:t> interior</a:t>
            </a:r>
          </a:p>
          <a:p>
            <a:pPr>
              <a:buNone/>
            </a:pPr>
            <a:r>
              <a:rPr lang="en-US" sz="2000" dirty="0" smtClean="0"/>
              <a:t>-</a:t>
            </a:r>
            <a:r>
              <a:rPr lang="en-US" sz="2000" dirty="0" err="1" smtClean="0"/>
              <a:t>Tendedero</a:t>
            </a:r>
            <a:endParaRPr lang="en-US" sz="2000" dirty="0" smtClean="0"/>
          </a:p>
          <a:p>
            <a:pPr>
              <a:buNone/>
            </a:pPr>
            <a:r>
              <a:rPr lang="en-US" sz="2000" dirty="0" smtClean="0"/>
              <a:t>-</a:t>
            </a:r>
            <a:r>
              <a:rPr lang="en-US" sz="2000" dirty="0" err="1" smtClean="0"/>
              <a:t>Chevere</a:t>
            </a:r>
            <a:endParaRPr lang="en-US" sz="2000" dirty="0"/>
          </a:p>
          <a:p>
            <a:pPr>
              <a:buNone/>
            </a:pPr>
            <a:r>
              <a:rPr lang="en-US" sz="2000" dirty="0" smtClean="0"/>
              <a:t>-</a:t>
            </a:r>
            <a:r>
              <a:rPr lang="en-US" sz="2000" dirty="0" err="1" smtClean="0"/>
              <a:t>Bacán</a:t>
            </a:r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8" name="Rectangle 7"/>
          <p:cNvSpPr/>
          <p:nvPr/>
        </p:nvSpPr>
        <p:spPr>
          <a:xfrm>
            <a:off x="609600" y="6477000"/>
            <a:ext cx="4953000" cy="381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685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01" t="52968" r="33365" b="9608"/>
          <a:stretch/>
        </p:blipFill>
        <p:spPr bwMode="auto">
          <a:xfrm>
            <a:off x="776037" y="2667000"/>
            <a:ext cx="4446892" cy="3208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51" t="24889" r="37562" b="54444"/>
          <a:stretch/>
        </p:blipFill>
        <p:spPr bwMode="auto">
          <a:xfrm>
            <a:off x="981075" y="381000"/>
            <a:ext cx="4210050" cy="177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4400" y="0"/>
            <a:ext cx="2551113" cy="1435100"/>
          </a:xfrm>
        </p:spPr>
        <p:txBody>
          <a:bodyPr>
            <a:normAutofit/>
          </a:bodyPr>
          <a:lstStyle/>
          <a:p>
            <a: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Repaso</a:t>
            </a:r>
            <a:b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s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429000" y="0"/>
            <a:ext cx="5715000" cy="6858000"/>
          </a:xfrm>
          <a:solidFill>
            <a:srgbClr val="FFCD2F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US" sz="2000" b="1" dirty="0" smtClean="0"/>
              <a:t>Actividad 16</a:t>
            </a:r>
          </a:p>
          <a:p>
            <a:pPr marL="0" indent="0">
              <a:buNone/>
            </a:pPr>
            <a:r>
              <a:rPr lang="es-US" sz="2000" dirty="0" smtClean="0"/>
              <a:t>Responde las siguientes preguntas. Utiliza los verbos en </a:t>
            </a:r>
            <a:r>
              <a:rPr lang="es-US" sz="2000" i="1" dirty="0" smtClean="0"/>
              <a:t>infinitivo</a:t>
            </a:r>
            <a:r>
              <a:rPr lang="es-US" sz="2000" dirty="0" smtClean="0"/>
              <a:t> donde sea necesario. </a:t>
            </a:r>
          </a:p>
          <a:p>
            <a:pPr marL="0" indent="0">
              <a:buNone/>
            </a:pPr>
            <a:endParaRPr lang="es-US" sz="2000" dirty="0"/>
          </a:p>
          <a:p>
            <a:pPr marL="457200" indent="-457200">
              <a:buAutoNum type="arabicPeriod"/>
            </a:pPr>
            <a:r>
              <a:rPr lang="es-US" sz="2000" dirty="0" smtClean="0">
                <a:latin typeface="Calibri"/>
              </a:rPr>
              <a:t>¿</a:t>
            </a:r>
            <a:r>
              <a:rPr lang="es-US" sz="2000" dirty="0" smtClean="0"/>
              <a:t>Qué hay que hacer para sacar buenas notas en la universidad?</a:t>
            </a:r>
          </a:p>
          <a:p>
            <a:pPr marL="457200" indent="-457200">
              <a:buNone/>
            </a:pPr>
            <a:r>
              <a:rPr lang="es-US" sz="2000" dirty="0"/>
              <a:t>	</a:t>
            </a:r>
            <a:r>
              <a:rPr lang="es-US" sz="2000" dirty="0" smtClean="0"/>
              <a:t>Hay que_________________________</a:t>
            </a:r>
          </a:p>
          <a:p>
            <a:pPr marL="457200" indent="-457200">
              <a:buNone/>
            </a:pPr>
            <a:r>
              <a:rPr lang="es-US" sz="2000" dirty="0"/>
              <a:t>	</a:t>
            </a:r>
            <a:r>
              <a:rPr lang="es-US" sz="2000" dirty="0" smtClean="0"/>
              <a:t>Hay que_________________________</a:t>
            </a:r>
          </a:p>
          <a:p>
            <a:pPr marL="457200" indent="-457200">
              <a:buNone/>
            </a:pPr>
            <a:endParaRPr lang="es-US" sz="2000" dirty="0"/>
          </a:p>
          <a:p>
            <a:pPr marL="457200" indent="-457200">
              <a:buAutoNum type="arabicPeriod" startAt="2"/>
            </a:pPr>
            <a:r>
              <a:rPr lang="es-US" sz="2000" dirty="0" smtClean="0"/>
              <a:t>¿Qué pasó con  Samuel ayer?</a:t>
            </a:r>
          </a:p>
          <a:p>
            <a:pPr marL="457200" indent="-457200">
              <a:buNone/>
            </a:pPr>
            <a:r>
              <a:rPr lang="es-US" sz="2000" dirty="0"/>
              <a:t>	</a:t>
            </a:r>
            <a:r>
              <a:rPr lang="es-US" sz="2000" dirty="0" smtClean="0"/>
              <a:t>Al ____________ el retrato se emocionó</a:t>
            </a:r>
          </a:p>
          <a:p>
            <a:pPr marL="457200" indent="-457200">
              <a:buNone/>
            </a:pPr>
            <a:r>
              <a:rPr lang="es-US" sz="2000" dirty="0"/>
              <a:t>	</a:t>
            </a:r>
            <a:r>
              <a:rPr lang="es-US" sz="2000" dirty="0" smtClean="0"/>
              <a:t>Al ____________ de la casa se encontró con su profesora de arte. </a:t>
            </a:r>
          </a:p>
          <a:p>
            <a:pPr marL="457200" indent="-457200">
              <a:buNone/>
            </a:pPr>
            <a:endParaRPr lang="es-US" sz="2000" dirty="0"/>
          </a:p>
          <a:p>
            <a:pPr marL="457200" indent="-457200">
              <a:buNone/>
            </a:pPr>
            <a:r>
              <a:rPr lang="es-US" sz="2000" dirty="0" smtClean="0"/>
              <a:t>3. ¿Qué quiere hacer Lupe durante las vacaciones?</a:t>
            </a:r>
          </a:p>
          <a:p>
            <a:pPr marL="457200" indent="-457200">
              <a:buNone/>
            </a:pPr>
            <a:r>
              <a:rPr lang="es-US" sz="2000" dirty="0"/>
              <a:t>	</a:t>
            </a:r>
            <a:r>
              <a:rPr lang="es-US" sz="2000" dirty="0" smtClean="0"/>
              <a:t>Quiere _________________</a:t>
            </a:r>
          </a:p>
          <a:p>
            <a:pPr marL="457200" indent="-457200">
              <a:buNone/>
            </a:pPr>
            <a:r>
              <a:rPr lang="es-US" sz="2000" dirty="0"/>
              <a:t>	</a:t>
            </a:r>
            <a:r>
              <a:rPr lang="es-US" sz="2000" dirty="0" smtClean="0"/>
              <a:t>Desea__________________</a:t>
            </a:r>
          </a:p>
          <a:p>
            <a:pPr marL="457200" indent="-457200">
              <a:buNone/>
            </a:pPr>
            <a:r>
              <a:rPr lang="es-US" sz="2000" dirty="0" smtClean="0"/>
              <a:t>4. ¿Para qué asiste Claudia a tantos eventos artísticos?</a:t>
            </a:r>
          </a:p>
          <a:p>
            <a:pPr marL="457200" indent="-457200">
              <a:buNone/>
            </a:pPr>
            <a:r>
              <a:rPr lang="es-US" sz="2000" dirty="0" smtClean="0"/>
              <a:t>	Para _____________________</a:t>
            </a:r>
          </a:p>
          <a:p>
            <a:pPr marL="457200" indent="-457200">
              <a:buNone/>
            </a:pPr>
            <a:r>
              <a:rPr lang="es-US" sz="2000" dirty="0"/>
              <a:t>	</a:t>
            </a:r>
            <a:r>
              <a:rPr lang="es-US" sz="2000" dirty="0" smtClean="0"/>
              <a:t>Para______________________</a:t>
            </a:r>
          </a:p>
          <a:p>
            <a:pPr marL="457200" indent="-457200">
              <a:buNone/>
            </a:pPr>
            <a:endParaRPr lang="es-US" sz="2000" dirty="0" smtClean="0"/>
          </a:p>
          <a:p>
            <a:pPr marL="457200" indent="-457200">
              <a:buNone/>
            </a:pPr>
            <a:endParaRPr lang="es-US" sz="2000" dirty="0" smtClean="0"/>
          </a:p>
          <a:p>
            <a:pPr marL="0" indent="0">
              <a:buNone/>
            </a:pPr>
            <a:endParaRPr lang="es-US" sz="2000" dirty="0"/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None/>
            </a:pPr>
            <a:endParaRPr lang="es-US" sz="2000" b="1" dirty="0" smtClean="0"/>
          </a:p>
          <a:p>
            <a:pPr marL="0" indent="0">
              <a:buNone/>
            </a:pPr>
            <a:endParaRPr lang="es-US" sz="2000" b="1" dirty="0" smtClean="0"/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FontTx/>
              <a:buChar char="-"/>
            </a:pPr>
            <a:endParaRPr lang="es-US" sz="2000" dirty="0" smtClean="0"/>
          </a:p>
          <a:p>
            <a:pPr marL="0" indent="0">
              <a:buNone/>
            </a:pPr>
            <a:endParaRPr lang="es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914400" y="990600"/>
            <a:ext cx="2514600" cy="5867400"/>
          </a:xfrm>
          <a:solidFill>
            <a:srgbClr val="FFCD2F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>
            <a:normAutofit/>
          </a:bodyPr>
          <a:lstStyle/>
          <a:p>
            <a:r>
              <a:rPr lang="es-US" sz="2000" b="1" cap="all" dirty="0" smtClean="0"/>
              <a:t>Meta comunicativa</a:t>
            </a:r>
          </a:p>
          <a:p>
            <a:pPr>
              <a:buFontTx/>
              <a:buChar char="-"/>
            </a:pPr>
            <a:r>
              <a:rPr lang="es-US" sz="2000" i="1" dirty="0" smtClean="0"/>
              <a:t>Usar el infinitivo</a:t>
            </a:r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dirty="0" smtClean="0"/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dirty="0" smtClean="0"/>
          </a:p>
          <a:p>
            <a:endParaRPr lang="es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14400" y="0"/>
            <a:ext cx="2551113" cy="1435100"/>
          </a:xfrm>
        </p:spPr>
        <p:txBody>
          <a:bodyPr>
            <a:normAutofit/>
          </a:bodyPr>
          <a:lstStyle/>
          <a:p>
            <a: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Repaso</a:t>
            </a:r>
            <a:br>
              <a:rPr lang="es-US" sz="400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endParaRPr lang="es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429000" y="0"/>
            <a:ext cx="5715000" cy="6858000"/>
          </a:xfrm>
          <a:solidFill>
            <a:srgbClr val="FFCD2F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US" sz="2000" b="1" dirty="0" smtClean="0"/>
              <a:t>Actividad 17</a:t>
            </a:r>
          </a:p>
          <a:p>
            <a:pPr marL="0" indent="0">
              <a:buNone/>
            </a:pPr>
            <a:r>
              <a:rPr lang="es-US" sz="2000" i="1" dirty="0" smtClean="0"/>
              <a:t>Los chismes de la peluquería</a:t>
            </a:r>
          </a:p>
          <a:p>
            <a:pPr marL="0" indent="0">
              <a:buNone/>
            </a:pPr>
            <a:r>
              <a:rPr lang="es-US" sz="2000" dirty="0" smtClean="0"/>
              <a:t>Completa los espacios en blanco utilizando expresiones de transición con </a:t>
            </a:r>
            <a:r>
              <a:rPr lang="es-US" sz="2000" i="1" dirty="0" smtClean="0"/>
              <a:t>por</a:t>
            </a:r>
            <a:r>
              <a:rPr lang="es-US" sz="2000" dirty="0" smtClean="0"/>
              <a:t>. </a:t>
            </a:r>
          </a:p>
          <a:p>
            <a:pPr marL="0" indent="0">
              <a:buNone/>
            </a:pPr>
            <a:endParaRPr lang="es-US" sz="2000" dirty="0"/>
          </a:p>
          <a:p>
            <a:pPr marL="0" indent="0">
              <a:buFontTx/>
              <a:buChar char="-"/>
            </a:pPr>
            <a:r>
              <a:rPr lang="es-US" sz="2000" dirty="0" smtClean="0"/>
              <a:t>Ayer vi a a Tina en el supermercado ________________. No esperaba encontrármela. </a:t>
            </a:r>
          </a:p>
          <a:p>
            <a:pPr marL="0" indent="0">
              <a:buFontTx/>
              <a:buChar char="-"/>
            </a:pPr>
            <a:r>
              <a:rPr lang="es-US" sz="2000" dirty="0" smtClean="0"/>
              <a:t>_______________, me contaron que se había hecho una transformación total. Cambió su corte y color de pelo, su estilo…..</a:t>
            </a:r>
          </a:p>
          <a:p>
            <a:pPr marL="0" indent="0">
              <a:buFontTx/>
              <a:buChar char="-"/>
            </a:pPr>
            <a:r>
              <a:rPr lang="es-US" sz="2000" dirty="0" smtClean="0"/>
              <a:t>___________________. Como se  casó con un millonario ahora puede comprar lo que quiera. </a:t>
            </a:r>
          </a:p>
          <a:p>
            <a:pPr marL="0" indent="0">
              <a:buFontTx/>
              <a:buChar char="-"/>
            </a:pPr>
            <a:r>
              <a:rPr lang="es-US" sz="2000" dirty="0" smtClean="0"/>
              <a:t>Bueno, _________________  está intentando cambiar</a:t>
            </a:r>
          </a:p>
          <a:p>
            <a:pPr marL="0" indent="0">
              <a:buFontTx/>
              <a:buChar char="-"/>
            </a:pPr>
            <a:r>
              <a:rPr lang="es-US" sz="2000" dirty="0" smtClean="0"/>
              <a:t>Ay </a:t>
            </a:r>
            <a:r>
              <a:rPr lang="es-US" sz="2000" dirty="0" err="1" smtClean="0"/>
              <a:t>Sofi</a:t>
            </a:r>
            <a:r>
              <a:rPr lang="es-US" sz="2000" dirty="0" smtClean="0"/>
              <a:t>, que mala eres. </a:t>
            </a:r>
            <a:r>
              <a:rPr lang="es-US" sz="2000" dirty="0" smtClean="0">
                <a:latin typeface="Calibri"/>
              </a:rPr>
              <a:t>¿</a:t>
            </a:r>
            <a:r>
              <a:rPr lang="es-US" sz="2000" dirty="0" smtClean="0"/>
              <a:t>Quién te entiende? _______________ la criticas y ________________ andas con ella. </a:t>
            </a:r>
          </a:p>
          <a:p>
            <a:pPr marL="0" indent="0">
              <a:buFontTx/>
              <a:buChar char="-"/>
            </a:pPr>
            <a:r>
              <a:rPr lang="es-US" sz="2000" dirty="0" smtClean="0"/>
              <a:t>Basta, yo solo estaba dando mi opinión. Tú sabes que _______________ yo no hablo mal de otras personas. </a:t>
            </a:r>
          </a:p>
          <a:p>
            <a:pPr marL="0" indent="0">
              <a:buNone/>
            </a:pPr>
            <a:endParaRPr lang="es-US" sz="2000" dirty="0" smtClean="0"/>
          </a:p>
          <a:p>
            <a:pPr marL="0" indent="0">
              <a:buFontTx/>
              <a:buChar char="-"/>
            </a:pPr>
            <a:endParaRPr lang="es-US" sz="2000" dirty="0" smtClean="0"/>
          </a:p>
          <a:p>
            <a:pPr marL="0" indent="0">
              <a:buNone/>
            </a:pPr>
            <a:endParaRPr lang="es-US" sz="2000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>
          <a:xfrm>
            <a:off x="914400" y="990600"/>
            <a:ext cx="2514600" cy="5867400"/>
          </a:xfrm>
          <a:solidFill>
            <a:srgbClr val="FFCD2F"/>
          </a:solidFill>
          <a:ln>
            <a:solidFill>
              <a:schemeClr val="bg2">
                <a:lumMod val="25000"/>
              </a:schemeClr>
            </a:solidFill>
          </a:ln>
        </p:spPr>
        <p:txBody>
          <a:bodyPr>
            <a:normAutofit/>
          </a:bodyPr>
          <a:lstStyle/>
          <a:p>
            <a:r>
              <a:rPr lang="es-US" sz="2000" b="1" cap="all" dirty="0" smtClean="0"/>
              <a:t>Meta comunicativa</a:t>
            </a:r>
          </a:p>
          <a:p>
            <a:r>
              <a:rPr lang="es-US" sz="2000" i="1" dirty="0" smtClean="0"/>
              <a:t>- Usar expresiones de transición</a:t>
            </a:r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dirty="0" smtClean="0"/>
          </a:p>
          <a:p>
            <a:endParaRPr lang="es-US" sz="2000" i="1" dirty="0" smtClean="0"/>
          </a:p>
          <a:p>
            <a:endParaRPr lang="es-US" sz="2000" i="1" dirty="0" smtClean="0"/>
          </a:p>
          <a:p>
            <a:endParaRPr lang="es-US" sz="2000" dirty="0" smtClean="0"/>
          </a:p>
          <a:p>
            <a:endParaRPr lang="es-US" sz="2000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2600" y="0"/>
            <a:ext cx="3581400" cy="6858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b="1" dirty="0" smtClean="0"/>
              <a:t>Actividad 2</a:t>
            </a:r>
          </a:p>
          <a:p>
            <a:pPr marL="0" indent="0">
              <a:buNone/>
            </a:pPr>
            <a:r>
              <a:rPr lang="en-US" sz="2000" dirty="0" smtClean="0"/>
              <a:t>Lee el </a:t>
            </a:r>
            <a:r>
              <a:rPr lang="en-US" sz="2000" dirty="0" err="1" smtClean="0"/>
              <a:t>texto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aparece</a:t>
            </a:r>
            <a:r>
              <a:rPr lang="en-US" sz="2000" dirty="0" smtClean="0"/>
              <a:t> al </a:t>
            </a:r>
            <a:r>
              <a:rPr lang="en-US" sz="2000" dirty="0" err="1" smtClean="0"/>
              <a:t>lado</a:t>
            </a:r>
            <a:r>
              <a:rPr lang="en-US" sz="2000" dirty="0" smtClean="0"/>
              <a:t> y </a:t>
            </a:r>
            <a:r>
              <a:rPr lang="en-US" sz="2000" dirty="0" err="1" smtClean="0"/>
              <a:t>responde</a:t>
            </a:r>
            <a:r>
              <a:rPr lang="en-US" sz="2000" dirty="0" smtClean="0"/>
              <a:t>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siguientes</a:t>
            </a:r>
            <a:r>
              <a:rPr lang="en-US" sz="2000" dirty="0" smtClean="0"/>
              <a:t> </a:t>
            </a:r>
            <a:r>
              <a:rPr lang="en-US" sz="2000" dirty="0" err="1" smtClean="0"/>
              <a:t>preguntas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endParaRPr lang="en-US" sz="2000" dirty="0"/>
          </a:p>
          <a:p>
            <a:pPr marL="457200" indent="-457200">
              <a:buAutoNum type="arabicParenR"/>
            </a:pPr>
            <a:r>
              <a:rPr lang="en-US" sz="2000" dirty="0" smtClean="0">
                <a:latin typeface="Calibri"/>
              </a:rPr>
              <a:t>¿</a:t>
            </a:r>
            <a:r>
              <a:rPr lang="en-US" sz="2000" dirty="0" err="1" smtClean="0"/>
              <a:t>Cuál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el </a:t>
            </a:r>
            <a:r>
              <a:rPr lang="en-US" sz="2000" dirty="0" err="1" smtClean="0"/>
              <a:t>objetivo</a:t>
            </a:r>
            <a:r>
              <a:rPr lang="en-US" sz="2000" dirty="0" smtClean="0"/>
              <a:t> del </a:t>
            </a:r>
            <a:r>
              <a:rPr lang="en-US" sz="2000" dirty="0" err="1" smtClean="0"/>
              <a:t>grupo</a:t>
            </a:r>
            <a:r>
              <a:rPr lang="en-US" sz="2000" dirty="0" smtClean="0"/>
              <a:t> </a:t>
            </a:r>
            <a:r>
              <a:rPr lang="en-US" sz="2000" dirty="0" err="1" smtClean="0"/>
              <a:t>español</a:t>
            </a:r>
            <a:r>
              <a:rPr lang="en-US" sz="2000" dirty="0" smtClean="0"/>
              <a:t> </a:t>
            </a:r>
            <a:r>
              <a:rPr lang="en-US" sz="2000" dirty="0" err="1" smtClean="0"/>
              <a:t>Luzinterruptus</a:t>
            </a:r>
            <a:r>
              <a:rPr lang="en-US" sz="2000" dirty="0" smtClean="0"/>
              <a:t>?</a:t>
            </a:r>
          </a:p>
          <a:p>
            <a:pPr marL="457200" indent="-457200">
              <a:buAutoNum type="arabicParenR"/>
            </a:pPr>
            <a:r>
              <a:rPr lang="en-US" sz="2000" dirty="0" smtClean="0"/>
              <a:t>¿</a:t>
            </a:r>
            <a:r>
              <a:rPr lang="en-US" sz="2000" dirty="0" err="1" smtClean="0"/>
              <a:t>Qué</a:t>
            </a:r>
            <a:r>
              <a:rPr lang="en-US" sz="2000" dirty="0" smtClean="0"/>
              <a:t> </a:t>
            </a:r>
            <a:r>
              <a:rPr lang="en-US" sz="2000" dirty="0" err="1" smtClean="0"/>
              <a:t>hizo</a:t>
            </a:r>
            <a:r>
              <a:rPr lang="en-US" sz="2000" dirty="0" smtClean="0"/>
              <a:t> </a:t>
            </a:r>
            <a:r>
              <a:rPr lang="en-US" sz="2000" dirty="0" err="1" smtClean="0"/>
              <a:t>este</a:t>
            </a:r>
            <a:r>
              <a:rPr lang="en-US" sz="2000" dirty="0" smtClean="0"/>
              <a:t> </a:t>
            </a:r>
            <a:r>
              <a:rPr lang="en-US" sz="2000" dirty="0" err="1" smtClean="0"/>
              <a:t>grupo</a:t>
            </a:r>
            <a:r>
              <a:rPr lang="en-US" sz="2000" dirty="0" smtClean="0"/>
              <a:t> en Madrid? ¿</a:t>
            </a:r>
            <a:r>
              <a:rPr lang="en-US" sz="2000" dirty="0" err="1" smtClean="0"/>
              <a:t>Por</a:t>
            </a:r>
            <a:r>
              <a:rPr lang="en-US" sz="2000" dirty="0" smtClean="0"/>
              <a:t> </a:t>
            </a:r>
            <a:r>
              <a:rPr lang="en-US" sz="2000" dirty="0" err="1" smtClean="0"/>
              <a:t>qué</a:t>
            </a:r>
            <a:r>
              <a:rPr lang="en-US" sz="2000" dirty="0" smtClean="0"/>
              <a:t>?</a:t>
            </a:r>
          </a:p>
          <a:p>
            <a:pPr marL="457200" indent="-457200">
              <a:buAutoNum type="arabicParenR"/>
            </a:pPr>
            <a:r>
              <a:rPr lang="en-US" sz="2000" dirty="0" smtClean="0"/>
              <a:t>¿Has </a:t>
            </a:r>
            <a:r>
              <a:rPr lang="en-US" sz="2000" dirty="0" err="1" smtClean="0"/>
              <a:t>visto</a:t>
            </a:r>
            <a:r>
              <a:rPr lang="en-US" sz="2000" dirty="0" smtClean="0"/>
              <a:t>/ </a:t>
            </a:r>
            <a:r>
              <a:rPr lang="en-US" sz="2000" dirty="0" err="1" smtClean="0"/>
              <a:t>escuchado</a:t>
            </a:r>
            <a:r>
              <a:rPr lang="en-US" sz="2000" dirty="0" smtClean="0"/>
              <a:t> de </a:t>
            </a:r>
            <a:r>
              <a:rPr lang="en-US" sz="2000" dirty="0" err="1" smtClean="0"/>
              <a:t>intervenciones</a:t>
            </a:r>
            <a:r>
              <a:rPr lang="en-US" sz="2000" dirty="0" smtClean="0"/>
              <a:t> </a:t>
            </a:r>
            <a:r>
              <a:rPr lang="en-US" sz="2000" dirty="0" err="1" smtClean="0"/>
              <a:t>artísticas</a:t>
            </a:r>
            <a:r>
              <a:rPr lang="en-US" sz="2000" dirty="0" smtClean="0"/>
              <a:t> en los </a:t>
            </a:r>
            <a:r>
              <a:rPr lang="en-US" sz="2000" dirty="0" err="1" smtClean="0"/>
              <a:t>Estados</a:t>
            </a:r>
            <a:r>
              <a:rPr lang="en-US" sz="2000" dirty="0" smtClean="0"/>
              <a:t> </a:t>
            </a:r>
            <a:r>
              <a:rPr lang="en-US" sz="2000" dirty="0" err="1" smtClean="0"/>
              <a:t>Unidos</a:t>
            </a:r>
            <a:r>
              <a:rPr lang="en-US" sz="2000" dirty="0" smtClean="0"/>
              <a:t>? ¿</a:t>
            </a:r>
            <a:r>
              <a:rPr lang="en-US" sz="2000" dirty="0" err="1" smtClean="0"/>
              <a:t>Qué</a:t>
            </a:r>
            <a:r>
              <a:rPr lang="en-US" sz="2000" dirty="0" smtClean="0"/>
              <a:t> </a:t>
            </a:r>
            <a:r>
              <a:rPr lang="en-US" sz="2000" dirty="0" err="1" smtClean="0"/>
              <a:t>tipo</a:t>
            </a:r>
            <a:r>
              <a:rPr lang="en-US" sz="2000" dirty="0" smtClean="0"/>
              <a:t> de </a:t>
            </a:r>
            <a:r>
              <a:rPr lang="en-US" sz="2000" dirty="0" err="1" smtClean="0"/>
              <a:t>expresiones</a:t>
            </a:r>
            <a:r>
              <a:rPr lang="en-US" sz="2000" dirty="0" smtClean="0"/>
              <a:t> </a:t>
            </a:r>
            <a:r>
              <a:rPr lang="en-US" sz="2000" dirty="0" err="1" smtClean="0"/>
              <a:t>artísticas</a:t>
            </a:r>
            <a:r>
              <a:rPr lang="en-US" sz="2000" dirty="0" smtClean="0"/>
              <a:t> se </a:t>
            </a:r>
            <a:r>
              <a:rPr lang="en-US" sz="2000" dirty="0" err="1" smtClean="0"/>
              <a:t>pueden</a:t>
            </a:r>
            <a:r>
              <a:rPr lang="en-US" sz="2000" dirty="0" smtClean="0"/>
              <a:t> </a:t>
            </a:r>
            <a:r>
              <a:rPr lang="en-US" sz="2000" dirty="0" err="1" smtClean="0"/>
              <a:t>ver</a:t>
            </a:r>
            <a:r>
              <a:rPr lang="en-US" sz="2000" dirty="0" smtClean="0"/>
              <a:t> en los </a:t>
            </a:r>
            <a:r>
              <a:rPr lang="en-US" sz="2000" dirty="0" err="1" smtClean="0"/>
              <a:t>espacios</a:t>
            </a:r>
            <a:r>
              <a:rPr lang="en-US" sz="2000" dirty="0" smtClean="0"/>
              <a:t> </a:t>
            </a:r>
            <a:r>
              <a:rPr lang="en-US" sz="2000" dirty="0" err="1" smtClean="0"/>
              <a:t>públicos</a:t>
            </a:r>
            <a:r>
              <a:rPr lang="en-US" sz="2000" dirty="0" smtClean="0"/>
              <a:t>?</a:t>
            </a:r>
          </a:p>
          <a:p>
            <a:pPr marL="457200" indent="-457200">
              <a:buNone/>
            </a:pPr>
            <a:r>
              <a:rPr lang="en-US" sz="2000" dirty="0"/>
              <a:t>	</a:t>
            </a:r>
            <a:r>
              <a:rPr lang="en-US" sz="2000" dirty="0" smtClean="0"/>
              <a:t>¿</a:t>
            </a:r>
            <a:r>
              <a:rPr lang="en-US" sz="2000" dirty="0" err="1" smtClean="0"/>
              <a:t>Puedes</a:t>
            </a:r>
            <a:r>
              <a:rPr lang="en-US" sz="2000" dirty="0" smtClean="0"/>
              <a:t> </a:t>
            </a:r>
            <a:r>
              <a:rPr lang="en-US" sz="2000" dirty="0" err="1" smtClean="0"/>
              <a:t>dar</a:t>
            </a:r>
            <a:r>
              <a:rPr lang="en-US" sz="2000" dirty="0" smtClean="0"/>
              <a:t> </a:t>
            </a:r>
            <a:r>
              <a:rPr lang="en-US" sz="2000" dirty="0" err="1" smtClean="0"/>
              <a:t>ejemplos</a:t>
            </a:r>
            <a:r>
              <a:rPr lang="en-US" sz="2000" dirty="0" smtClean="0"/>
              <a:t>?</a:t>
            </a:r>
          </a:p>
          <a:p>
            <a:pPr marL="457200" indent="-457200">
              <a:buAutoNum type="arabicParenR"/>
            </a:pPr>
            <a:endParaRPr lang="en-US" sz="2000" dirty="0" smtClean="0"/>
          </a:p>
          <a:p>
            <a:pPr marL="457200" indent="-45720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76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6248400"/>
            <a:ext cx="4800600" cy="6096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/>
          <a:srcRect l="26940" t="11458" r="30893" b="6250"/>
          <a:stretch>
            <a:fillRect/>
          </a:stretch>
        </p:blipFill>
        <p:spPr bwMode="auto">
          <a:xfrm>
            <a:off x="762000" y="0"/>
            <a:ext cx="4800600" cy="632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2600" y="0"/>
            <a:ext cx="3581400" cy="6858000"/>
          </a:xfrm>
        </p:spPr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en-US" sz="2000" b="1" dirty="0" smtClean="0"/>
              <a:t>Actividad 3</a:t>
            </a:r>
          </a:p>
          <a:p>
            <a:pPr marL="0" indent="0">
              <a:buNone/>
            </a:pPr>
            <a:r>
              <a:rPr lang="en-US" sz="2000" dirty="0" smtClean="0"/>
              <a:t>Lee lo </a:t>
            </a:r>
            <a:r>
              <a:rPr lang="en-US" sz="2000" dirty="0" err="1" smtClean="0"/>
              <a:t>que</a:t>
            </a:r>
            <a:r>
              <a:rPr lang="en-US" sz="2000" dirty="0" smtClean="0"/>
              <a:t> dice </a:t>
            </a:r>
            <a:r>
              <a:rPr lang="en-US" sz="2000" dirty="0" err="1" smtClean="0"/>
              <a:t>esta</a:t>
            </a:r>
            <a:r>
              <a:rPr lang="en-US" sz="2000" dirty="0" smtClean="0"/>
              <a:t> </a:t>
            </a:r>
            <a:r>
              <a:rPr lang="en-US" sz="2000" dirty="0" err="1" smtClean="0"/>
              <a:t>chica</a:t>
            </a:r>
            <a:r>
              <a:rPr lang="en-US" sz="2000" dirty="0" smtClean="0"/>
              <a:t> </a:t>
            </a:r>
            <a:r>
              <a:rPr lang="en-US" sz="2000" dirty="0" err="1" smtClean="0"/>
              <a:t>venezolana</a:t>
            </a:r>
            <a:r>
              <a:rPr lang="en-US" sz="2000" dirty="0" smtClean="0"/>
              <a:t> </a:t>
            </a:r>
            <a:r>
              <a:rPr lang="en-US" sz="2000" dirty="0" err="1" smtClean="0"/>
              <a:t>sobre</a:t>
            </a:r>
            <a:r>
              <a:rPr lang="en-US" sz="2000" dirty="0" smtClean="0"/>
              <a:t> el arte</a:t>
            </a:r>
            <a:r>
              <a:rPr lang="en-US" sz="2000" b="1" dirty="0" smtClean="0"/>
              <a:t>. </a:t>
            </a:r>
            <a:r>
              <a:rPr lang="en-US" sz="2000" dirty="0" smtClean="0"/>
              <a:t>Responde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siguientes</a:t>
            </a:r>
            <a:r>
              <a:rPr lang="en-US" sz="2000" dirty="0" smtClean="0"/>
              <a:t> </a:t>
            </a:r>
            <a:r>
              <a:rPr lang="en-US" sz="2000" dirty="0" err="1" smtClean="0"/>
              <a:t>preguntas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 smtClean="0">
                <a:latin typeface="Calibri"/>
              </a:rPr>
              <a:t>¿</a:t>
            </a:r>
            <a:r>
              <a:rPr lang="en-US" sz="2000" dirty="0" err="1" smtClean="0"/>
              <a:t>Cuáles</a:t>
            </a:r>
            <a:r>
              <a:rPr lang="en-US" sz="2000" dirty="0" smtClean="0"/>
              <a:t> son </a:t>
            </a:r>
            <a:r>
              <a:rPr lang="en-US" sz="2000" dirty="0" err="1" smtClean="0"/>
              <a:t>las</a:t>
            </a:r>
            <a:r>
              <a:rPr lang="en-US" sz="2000" dirty="0" smtClean="0"/>
              <a:t> dos </a:t>
            </a:r>
            <a:r>
              <a:rPr lang="en-US" sz="2000" dirty="0" err="1" smtClean="0"/>
              <a:t>obras</a:t>
            </a:r>
            <a:r>
              <a:rPr lang="en-US" sz="2000" dirty="0" smtClean="0"/>
              <a:t> </a:t>
            </a:r>
            <a:r>
              <a:rPr lang="en-US" sz="2000" dirty="0" err="1" smtClean="0"/>
              <a:t>maestras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le </a:t>
            </a:r>
            <a:r>
              <a:rPr lang="en-US" sz="2000" dirty="0" err="1" smtClean="0"/>
              <a:t>encantan</a:t>
            </a:r>
            <a:r>
              <a:rPr lang="en-US" sz="2000" dirty="0" smtClean="0"/>
              <a:t>?</a:t>
            </a:r>
          </a:p>
          <a:p>
            <a:pPr marL="457200" indent="-457200">
              <a:buNone/>
            </a:pPr>
            <a:r>
              <a:rPr lang="en-US" sz="2000" dirty="0"/>
              <a:t>	</a:t>
            </a:r>
            <a:r>
              <a:rPr lang="en-US" sz="2000" dirty="0" smtClean="0"/>
              <a:t>____________________</a:t>
            </a:r>
          </a:p>
          <a:p>
            <a:pPr marL="457200" indent="-457200">
              <a:buNone/>
            </a:pPr>
            <a:r>
              <a:rPr lang="en-US" sz="2000" dirty="0"/>
              <a:t>	</a:t>
            </a:r>
            <a:r>
              <a:rPr lang="en-US" sz="2000" dirty="0" smtClean="0"/>
              <a:t>____________________</a:t>
            </a:r>
          </a:p>
          <a:p>
            <a:pPr marL="457200" indent="-457200">
              <a:buNone/>
            </a:pPr>
            <a:endParaRPr lang="en-US" sz="2000" dirty="0"/>
          </a:p>
          <a:p>
            <a:pPr marL="457200" indent="-457200">
              <a:buAutoNum type="arabicPeriod" startAt="2"/>
            </a:pPr>
            <a:r>
              <a:rPr lang="en-US" sz="2000" dirty="0" smtClean="0"/>
              <a:t>¿</a:t>
            </a:r>
            <a:r>
              <a:rPr lang="en-US" sz="2000" dirty="0" err="1" smtClean="0"/>
              <a:t>Quiénes</a:t>
            </a:r>
            <a:r>
              <a:rPr lang="en-US" sz="2000" dirty="0" smtClean="0"/>
              <a:t> son los </a:t>
            </a:r>
            <a:r>
              <a:rPr lang="en-US" sz="2000" dirty="0" err="1" smtClean="0"/>
              <a:t>autores</a:t>
            </a:r>
            <a:r>
              <a:rPr lang="en-US" sz="2000" dirty="0" smtClean="0"/>
              <a:t> de </a:t>
            </a:r>
            <a:r>
              <a:rPr lang="en-US" sz="2000" dirty="0" err="1" smtClean="0"/>
              <a:t>estas</a:t>
            </a:r>
            <a:r>
              <a:rPr lang="en-US" sz="2000" dirty="0" smtClean="0"/>
              <a:t> </a:t>
            </a:r>
            <a:r>
              <a:rPr lang="en-US" sz="2000" dirty="0" err="1" smtClean="0"/>
              <a:t>obras</a:t>
            </a:r>
            <a:r>
              <a:rPr lang="en-US" sz="2000" dirty="0" smtClean="0"/>
              <a:t>? ¿De </a:t>
            </a:r>
            <a:r>
              <a:rPr lang="en-US" sz="2000" dirty="0" err="1" smtClean="0"/>
              <a:t>dónde</a:t>
            </a:r>
            <a:r>
              <a:rPr lang="en-US" sz="2000" dirty="0" smtClean="0"/>
              <a:t> son?</a:t>
            </a:r>
          </a:p>
          <a:p>
            <a:pPr marL="457200" indent="-457200">
              <a:buNone/>
            </a:pPr>
            <a:r>
              <a:rPr lang="en-US" sz="2000" dirty="0"/>
              <a:t>	</a:t>
            </a:r>
            <a:r>
              <a:rPr lang="en-US" sz="2000" dirty="0" smtClean="0"/>
              <a:t>______________________</a:t>
            </a:r>
          </a:p>
          <a:p>
            <a:pPr marL="457200" indent="-457200">
              <a:buNone/>
            </a:pPr>
            <a:r>
              <a:rPr lang="en-US" sz="2000" dirty="0"/>
              <a:t>	</a:t>
            </a:r>
            <a:r>
              <a:rPr lang="en-US" sz="2000" dirty="0" smtClean="0"/>
              <a:t>______________________</a:t>
            </a:r>
          </a:p>
          <a:p>
            <a:pPr marL="457200" indent="-457200">
              <a:buNone/>
            </a:pPr>
            <a:endParaRPr lang="en-US" sz="2000" dirty="0"/>
          </a:p>
          <a:p>
            <a:pPr marL="457200" indent="-457200">
              <a:buAutoNum type="arabicPeriod" startAt="3"/>
            </a:pPr>
            <a:r>
              <a:rPr lang="en-US" sz="2000" dirty="0" smtClean="0"/>
              <a:t>¿</a:t>
            </a:r>
            <a:r>
              <a:rPr lang="en-US" sz="2000" dirty="0" err="1" smtClean="0"/>
              <a:t>Cuáles</a:t>
            </a:r>
            <a:r>
              <a:rPr lang="en-US" sz="2000" dirty="0" smtClean="0"/>
              <a:t> son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fuentes</a:t>
            </a:r>
            <a:r>
              <a:rPr lang="en-US" sz="2000" dirty="0" smtClean="0"/>
              <a:t> de </a:t>
            </a:r>
            <a:r>
              <a:rPr lang="en-US" sz="2000" dirty="0" err="1" smtClean="0"/>
              <a:t>inspiración</a:t>
            </a:r>
            <a:r>
              <a:rPr lang="en-US" sz="2000" dirty="0" smtClean="0"/>
              <a:t> </a:t>
            </a:r>
            <a:r>
              <a:rPr lang="en-US" sz="2000" dirty="0" err="1" smtClean="0"/>
              <a:t>para</a:t>
            </a:r>
            <a:r>
              <a:rPr lang="en-US" sz="2000" dirty="0" smtClean="0"/>
              <a:t> </a:t>
            </a:r>
            <a:r>
              <a:rPr lang="en-US" sz="2000" dirty="0" err="1" smtClean="0"/>
              <a:t>estos</a:t>
            </a:r>
            <a:r>
              <a:rPr lang="en-US" sz="2000" dirty="0" smtClean="0"/>
              <a:t> </a:t>
            </a:r>
            <a:r>
              <a:rPr lang="en-US" sz="2000" dirty="0" err="1" smtClean="0"/>
              <a:t>artistas</a:t>
            </a:r>
            <a:r>
              <a:rPr lang="en-US" sz="2000" dirty="0" smtClean="0"/>
              <a:t>?</a:t>
            </a:r>
          </a:p>
          <a:p>
            <a:pPr marL="457200" indent="-457200">
              <a:buNone/>
            </a:pPr>
            <a:r>
              <a:rPr lang="en-US" sz="2000" dirty="0" smtClean="0"/>
              <a:t>	______________________</a:t>
            </a:r>
          </a:p>
          <a:p>
            <a:pPr marL="457200" indent="-457200">
              <a:buNone/>
            </a:pPr>
            <a:r>
              <a:rPr lang="en-US" sz="2000" dirty="0" smtClean="0"/>
              <a:t>	______________________</a:t>
            </a:r>
          </a:p>
          <a:p>
            <a:pPr marL="457200" indent="-457200">
              <a:buNone/>
            </a:pPr>
            <a:endParaRPr lang="en-US" sz="2000" dirty="0" smtClean="0"/>
          </a:p>
          <a:p>
            <a:pPr marL="457200" indent="-457200">
              <a:buNone/>
            </a:pPr>
            <a:r>
              <a:rPr lang="en-US" sz="2000" dirty="0" smtClean="0"/>
              <a:t>4. 	 ¿Te </a:t>
            </a:r>
            <a:r>
              <a:rPr lang="en-US" sz="2000" dirty="0" err="1" smtClean="0"/>
              <a:t>gustan</a:t>
            </a:r>
            <a:r>
              <a:rPr lang="en-US" sz="2000" dirty="0" smtClean="0"/>
              <a:t>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pinturas</a:t>
            </a:r>
            <a:r>
              <a:rPr lang="en-US" sz="2000" dirty="0" smtClean="0"/>
              <a:t> </a:t>
            </a:r>
            <a:r>
              <a:rPr lang="en-US" sz="2000" dirty="0" err="1" smtClean="0"/>
              <a:t>abstractas</a:t>
            </a:r>
            <a:r>
              <a:rPr lang="en-US" sz="2000" dirty="0" smtClean="0"/>
              <a:t>? ¿ </a:t>
            </a:r>
            <a:r>
              <a:rPr lang="en-US" sz="2000" dirty="0" err="1" smtClean="0"/>
              <a:t>Por</a:t>
            </a:r>
            <a:r>
              <a:rPr lang="en-US" sz="2000" dirty="0" smtClean="0"/>
              <a:t> </a:t>
            </a:r>
            <a:r>
              <a:rPr lang="en-US" sz="2000" dirty="0" err="1" smtClean="0"/>
              <a:t>qué</a:t>
            </a:r>
            <a:r>
              <a:rPr lang="en-US" sz="2000" dirty="0" smtClean="0"/>
              <a:t> </a:t>
            </a:r>
            <a:r>
              <a:rPr lang="en-US" sz="2000" dirty="0" err="1" smtClean="0"/>
              <a:t>si</a:t>
            </a:r>
            <a:r>
              <a:rPr lang="en-US" sz="2000" dirty="0" smtClean="0"/>
              <a:t>, </a:t>
            </a:r>
            <a:r>
              <a:rPr lang="en-US" sz="2000" dirty="0" err="1" smtClean="0"/>
              <a:t>por</a:t>
            </a:r>
            <a:r>
              <a:rPr lang="en-US" sz="2000" dirty="0" smtClean="0"/>
              <a:t> </a:t>
            </a:r>
            <a:r>
              <a:rPr lang="en-US" sz="2000" dirty="0" err="1" smtClean="0"/>
              <a:t>qué</a:t>
            </a:r>
            <a:r>
              <a:rPr lang="en-US" sz="2000" dirty="0" smtClean="0"/>
              <a:t> no?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 smtClean="0"/>
              <a:t> </a:t>
            </a:r>
          </a:p>
          <a:p>
            <a:pPr marL="0" indent="0">
              <a:buNone/>
            </a:pPr>
            <a:endParaRPr lang="en-US" sz="20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76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/>
          <a:srcRect l="32211" t="11458" r="25805" b="19436"/>
          <a:stretch>
            <a:fillRect/>
          </a:stretch>
        </p:blipFill>
        <p:spPr bwMode="auto">
          <a:xfrm>
            <a:off x="762000" y="0"/>
            <a:ext cx="4724400" cy="624840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762000" y="6172200"/>
            <a:ext cx="4724400" cy="6858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2600" y="0"/>
            <a:ext cx="3581400" cy="6858000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sz="2000" b="1" dirty="0" smtClean="0"/>
              <a:t>Actividad 4</a:t>
            </a:r>
          </a:p>
          <a:p>
            <a:pPr marL="0" indent="0">
              <a:buNone/>
            </a:pPr>
            <a:r>
              <a:rPr lang="en-US" sz="2000" dirty="0" smtClean="0"/>
              <a:t>Repasa el </a:t>
            </a:r>
            <a:r>
              <a:rPr lang="en-US" sz="2000" dirty="0" err="1" smtClean="0"/>
              <a:t>vocabulario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aparece</a:t>
            </a:r>
            <a:r>
              <a:rPr lang="en-US" sz="2000" dirty="0" smtClean="0"/>
              <a:t> al </a:t>
            </a:r>
            <a:r>
              <a:rPr lang="en-US" sz="2000" dirty="0" err="1" smtClean="0"/>
              <a:t>lado</a:t>
            </a:r>
            <a:r>
              <a:rPr lang="en-US" sz="2000" dirty="0" smtClean="0"/>
              <a:t> y </a:t>
            </a:r>
            <a:r>
              <a:rPr lang="en-US" sz="2000" dirty="0" err="1" smtClean="0"/>
              <a:t>completa</a:t>
            </a:r>
            <a:r>
              <a:rPr lang="en-US" sz="2000" dirty="0" smtClean="0"/>
              <a:t> los </a:t>
            </a:r>
            <a:r>
              <a:rPr lang="en-US" sz="2000" dirty="0" err="1" smtClean="0"/>
              <a:t>espacios</a:t>
            </a:r>
            <a:r>
              <a:rPr lang="en-US" sz="2000" dirty="0" smtClean="0"/>
              <a:t> en </a:t>
            </a:r>
            <a:r>
              <a:rPr lang="en-US" sz="2000" dirty="0" err="1" smtClean="0"/>
              <a:t>blanco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 smtClean="0"/>
              <a:t>Un </a:t>
            </a:r>
            <a:r>
              <a:rPr lang="en-US" sz="2000" dirty="0" err="1" smtClean="0"/>
              <a:t>dibujante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persona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hace</a:t>
            </a:r>
            <a:r>
              <a:rPr lang="en-US" sz="2000" dirty="0" smtClean="0"/>
              <a:t> _______.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pintura</a:t>
            </a:r>
            <a:r>
              <a:rPr lang="en-US" sz="2000" dirty="0" smtClean="0"/>
              <a:t> de </a:t>
            </a:r>
            <a:r>
              <a:rPr lang="en-US" sz="2000" dirty="0" err="1" smtClean="0"/>
              <a:t>una</a:t>
            </a:r>
            <a:r>
              <a:rPr lang="en-US" sz="2000" dirty="0" smtClean="0"/>
              <a:t> persona </a:t>
            </a:r>
            <a:r>
              <a:rPr lang="en-US" sz="2000" dirty="0" err="1" smtClean="0"/>
              <a:t>es</a:t>
            </a:r>
            <a:r>
              <a:rPr lang="en-US" sz="2000" dirty="0" smtClean="0"/>
              <a:t> un _______________.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pintura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refleja</a:t>
            </a:r>
            <a:r>
              <a:rPr lang="en-US" sz="2000" dirty="0" smtClean="0"/>
              <a:t> </a:t>
            </a:r>
            <a:r>
              <a:rPr lang="en-US" sz="2000" dirty="0" err="1" smtClean="0"/>
              <a:t>escenas</a:t>
            </a:r>
            <a:r>
              <a:rPr lang="en-US" sz="2000" dirty="0" smtClean="0"/>
              <a:t> de la </a:t>
            </a:r>
            <a:r>
              <a:rPr lang="en-US" sz="2000" dirty="0" err="1" smtClean="0"/>
              <a:t>naturaleza</a:t>
            </a:r>
            <a:r>
              <a:rPr lang="en-US" sz="2000" dirty="0" smtClean="0"/>
              <a:t>, tales </a:t>
            </a:r>
            <a:r>
              <a:rPr lang="en-US" sz="2000" dirty="0" err="1" smtClean="0"/>
              <a:t>como</a:t>
            </a:r>
            <a:r>
              <a:rPr lang="en-US" sz="2000" dirty="0" smtClean="0"/>
              <a:t> </a:t>
            </a:r>
            <a:r>
              <a:rPr lang="en-US" sz="2000" dirty="0" err="1" smtClean="0"/>
              <a:t>montañas</a:t>
            </a:r>
            <a:r>
              <a:rPr lang="en-US" sz="2000" dirty="0" smtClean="0"/>
              <a:t>, </a:t>
            </a:r>
            <a:r>
              <a:rPr lang="en-US" sz="2000" dirty="0" err="1" smtClean="0"/>
              <a:t>lagos</a:t>
            </a:r>
            <a:r>
              <a:rPr lang="en-US" sz="2000" dirty="0" smtClean="0"/>
              <a:t>, </a:t>
            </a:r>
            <a:r>
              <a:rPr lang="en-US" sz="2000" dirty="0" err="1" smtClean="0"/>
              <a:t>árboles</a:t>
            </a:r>
            <a:r>
              <a:rPr lang="en-US" sz="2000" dirty="0" smtClean="0"/>
              <a:t>, etc. </a:t>
            </a:r>
            <a:r>
              <a:rPr lang="en-US" sz="2000" dirty="0" err="1" smtClean="0"/>
              <a:t>es</a:t>
            </a:r>
            <a:r>
              <a:rPr lang="en-US" sz="2000" dirty="0" smtClean="0"/>
              <a:t> un ______.</a:t>
            </a:r>
          </a:p>
          <a:p>
            <a:pPr marL="457200" indent="-457200">
              <a:buAutoNum type="arabicPeriod"/>
            </a:pPr>
            <a:r>
              <a:rPr lang="en-US" sz="2000" dirty="0" smtClean="0"/>
              <a:t>Un___________ </a:t>
            </a:r>
            <a:r>
              <a:rPr lang="en-US" sz="2000" dirty="0" err="1" smtClean="0"/>
              <a:t>es</a:t>
            </a:r>
            <a:r>
              <a:rPr lang="en-US" sz="2000" dirty="0" smtClean="0"/>
              <a:t> la persona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evalúa</a:t>
            </a:r>
            <a:r>
              <a:rPr lang="en-US" sz="2000" dirty="0" smtClean="0"/>
              <a:t> o </a:t>
            </a:r>
            <a:r>
              <a:rPr lang="en-US" sz="2000" dirty="0" err="1" smtClean="0"/>
              <a:t>hace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valoración</a:t>
            </a:r>
            <a:r>
              <a:rPr lang="en-US" sz="2000" dirty="0" smtClean="0"/>
              <a:t> de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obras</a:t>
            </a:r>
            <a:r>
              <a:rPr lang="en-US" sz="2000" dirty="0" smtClean="0"/>
              <a:t> de arte. 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Una</a:t>
            </a:r>
            <a:r>
              <a:rPr lang="en-US" sz="2000" dirty="0" smtClean="0"/>
              <a:t> ___________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escultura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generalmente</a:t>
            </a:r>
            <a:r>
              <a:rPr lang="en-US" sz="2000" dirty="0" smtClean="0"/>
              <a:t> </a:t>
            </a:r>
            <a:r>
              <a:rPr lang="en-US" sz="2000" dirty="0" err="1" smtClean="0"/>
              <a:t>representa</a:t>
            </a:r>
            <a:r>
              <a:rPr lang="en-US" sz="2000" dirty="0" smtClean="0"/>
              <a:t> a </a:t>
            </a:r>
            <a:r>
              <a:rPr lang="en-US" sz="2000" dirty="0" err="1" smtClean="0"/>
              <a:t>una</a:t>
            </a:r>
            <a:r>
              <a:rPr lang="en-US" sz="2000" dirty="0" smtClean="0"/>
              <a:t> persona o un animal. </a:t>
            </a:r>
          </a:p>
          <a:p>
            <a:pPr marL="457200" indent="-457200">
              <a:buAutoNum type="arabicPeriod"/>
            </a:pPr>
            <a:r>
              <a:rPr lang="en-US" sz="2000" dirty="0" err="1" smtClean="0"/>
              <a:t>Algunas</a:t>
            </a:r>
            <a:r>
              <a:rPr lang="en-US" sz="2000" dirty="0" smtClean="0"/>
              <a:t> </a:t>
            </a:r>
            <a:r>
              <a:rPr lang="en-US" sz="2000" dirty="0" err="1" smtClean="0"/>
              <a:t>obras</a:t>
            </a:r>
            <a:r>
              <a:rPr lang="en-US" sz="2000" dirty="0" smtClean="0"/>
              <a:t> de arte </a:t>
            </a:r>
            <a:r>
              <a:rPr lang="en-US" sz="2000" dirty="0" err="1" smtClean="0"/>
              <a:t>reciben</a:t>
            </a:r>
            <a:r>
              <a:rPr lang="en-US" sz="2000" dirty="0" smtClean="0"/>
              <a:t>__________ </a:t>
            </a:r>
            <a:r>
              <a:rPr lang="en-US" sz="2000" dirty="0" err="1" smtClean="0"/>
              <a:t>porque</a:t>
            </a:r>
            <a:r>
              <a:rPr lang="en-US" sz="2000" dirty="0" smtClean="0"/>
              <a:t> </a:t>
            </a:r>
            <a:r>
              <a:rPr lang="en-US" sz="2000" dirty="0" err="1" smtClean="0"/>
              <a:t>ofenden</a:t>
            </a:r>
            <a:r>
              <a:rPr lang="en-US" sz="2000" dirty="0" smtClean="0"/>
              <a:t> los </a:t>
            </a:r>
            <a:r>
              <a:rPr lang="en-US" sz="2000" dirty="0" err="1" smtClean="0"/>
              <a:t>valores</a:t>
            </a:r>
            <a:r>
              <a:rPr lang="en-US" sz="2000" dirty="0" smtClean="0"/>
              <a:t>/</a:t>
            </a:r>
            <a:r>
              <a:rPr lang="en-US" sz="2000" dirty="0" err="1" smtClean="0"/>
              <a:t>creencias</a:t>
            </a:r>
            <a:r>
              <a:rPr lang="en-US" sz="2000" dirty="0" smtClean="0"/>
              <a:t> de </a:t>
            </a:r>
            <a:r>
              <a:rPr lang="en-US" sz="2000" dirty="0" err="1" smtClean="0"/>
              <a:t>ciertos</a:t>
            </a:r>
            <a:r>
              <a:rPr lang="en-US" sz="2000" dirty="0" smtClean="0"/>
              <a:t> </a:t>
            </a:r>
            <a:r>
              <a:rPr lang="en-US" sz="2000" dirty="0" err="1" smtClean="0"/>
              <a:t>grupos</a:t>
            </a:r>
            <a:r>
              <a:rPr lang="en-US" sz="2000" dirty="0" smtClean="0"/>
              <a:t> de personas. </a:t>
            </a:r>
          </a:p>
          <a:p>
            <a:pPr marL="457200" indent="-457200">
              <a:buAutoNum type="arabicPeriod"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6096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print"/>
          <a:srcRect l="29855" t="12500" r="19766" b="17708"/>
          <a:stretch>
            <a:fillRect/>
          </a:stretch>
        </p:blipFill>
        <p:spPr bwMode="auto">
          <a:xfrm>
            <a:off x="609600" y="0"/>
            <a:ext cx="49530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4" cstate="print"/>
          <a:srcRect l="22474" t="16667" r="28686" b="50000"/>
          <a:stretch>
            <a:fillRect/>
          </a:stretch>
        </p:blipFill>
        <p:spPr bwMode="auto">
          <a:xfrm>
            <a:off x="609600" y="4419600"/>
            <a:ext cx="49530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7"/>
          <p:cNvSpPr/>
          <p:nvPr/>
        </p:nvSpPr>
        <p:spPr>
          <a:xfrm>
            <a:off x="609600" y="6553200"/>
            <a:ext cx="4953000" cy="3048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 l="26904" t="33333" r="29722" b="16667"/>
          <a:stretch>
            <a:fillRect/>
          </a:stretch>
        </p:blipFill>
        <p:spPr bwMode="auto">
          <a:xfrm>
            <a:off x="1981200" y="228600"/>
            <a:ext cx="6248400" cy="21953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362200"/>
            <a:ext cx="8153400" cy="434340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1800" b="1" dirty="0" smtClean="0"/>
              <a:t>Actividad 5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 smtClean="0"/>
              <a:t>Muchas personas </a:t>
            </a:r>
            <a:r>
              <a:rPr lang="en-US" sz="1800" dirty="0" err="1" smtClean="0"/>
              <a:t>consideran</a:t>
            </a:r>
            <a:r>
              <a:rPr lang="en-US" sz="1800" dirty="0" smtClean="0"/>
              <a:t> </a:t>
            </a:r>
            <a:r>
              <a:rPr lang="en-US" sz="1800" dirty="0" err="1" smtClean="0"/>
              <a:t>las</a:t>
            </a:r>
            <a:r>
              <a:rPr lang="en-US" sz="1800" dirty="0" smtClean="0"/>
              <a:t> </a:t>
            </a:r>
            <a:r>
              <a:rPr lang="en-US" sz="1800" dirty="0" err="1" smtClean="0"/>
              <a:t>siguientes</a:t>
            </a:r>
            <a:r>
              <a:rPr lang="en-US" sz="1800" dirty="0" smtClean="0"/>
              <a:t> </a:t>
            </a:r>
            <a:r>
              <a:rPr lang="en-US" sz="1800" dirty="0" err="1" smtClean="0"/>
              <a:t>pinturas</a:t>
            </a:r>
            <a:r>
              <a:rPr lang="en-US" sz="1800" dirty="0" smtClean="0"/>
              <a:t> </a:t>
            </a:r>
            <a:r>
              <a:rPr lang="en-US" sz="1800" dirty="0" err="1" smtClean="0"/>
              <a:t>dentro</a:t>
            </a:r>
            <a:r>
              <a:rPr lang="en-US" sz="1800" dirty="0" smtClean="0"/>
              <a:t> de </a:t>
            </a:r>
            <a:r>
              <a:rPr lang="en-US" sz="1800" dirty="0" err="1" smtClean="0"/>
              <a:t>las</a:t>
            </a:r>
            <a:r>
              <a:rPr lang="en-US" sz="1800" dirty="0" smtClean="0"/>
              <a:t> </a:t>
            </a:r>
            <a:r>
              <a:rPr lang="en-US" sz="1800" dirty="0" err="1" smtClean="0"/>
              <a:t>más</a:t>
            </a:r>
            <a:r>
              <a:rPr lang="en-US" sz="1800" dirty="0" smtClean="0"/>
              <a:t> </a:t>
            </a:r>
            <a:r>
              <a:rPr lang="en-US" sz="1800" dirty="0" err="1" smtClean="0"/>
              <a:t>famosas</a:t>
            </a:r>
            <a:r>
              <a:rPr lang="en-US" sz="1800" dirty="0" smtClean="0"/>
              <a:t> del </a:t>
            </a:r>
            <a:r>
              <a:rPr lang="en-US" sz="1800" dirty="0" err="1" smtClean="0"/>
              <a:t>mundo</a:t>
            </a:r>
            <a:r>
              <a:rPr lang="en-US" sz="1800" dirty="0" smtClean="0"/>
              <a:t>. </a:t>
            </a:r>
            <a:r>
              <a:rPr lang="en-US" sz="1800" dirty="0" err="1" smtClean="0"/>
              <a:t>Trabaja</a:t>
            </a:r>
            <a:r>
              <a:rPr lang="en-US" sz="1800" dirty="0" smtClean="0"/>
              <a:t> con un </a:t>
            </a:r>
            <a:r>
              <a:rPr lang="en-US" sz="1800" dirty="0" err="1" smtClean="0"/>
              <a:t>compañero</a:t>
            </a:r>
            <a:r>
              <a:rPr lang="en-US" sz="1800" dirty="0" smtClean="0"/>
              <a:t> de </a:t>
            </a:r>
            <a:r>
              <a:rPr lang="en-US" sz="1800" dirty="0" err="1" smtClean="0"/>
              <a:t>clase</a:t>
            </a:r>
            <a:r>
              <a:rPr lang="en-US" sz="1800" dirty="0" smtClean="0"/>
              <a:t> y </a:t>
            </a:r>
            <a:r>
              <a:rPr lang="en-US" sz="1800" dirty="0" err="1" smtClean="0"/>
              <a:t>expresa</a:t>
            </a:r>
            <a:r>
              <a:rPr lang="en-US" sz="1800" dirty="0" smtClean="0"/>
              <a:t> </a:t>
            </a:r>
            <a:r>
              <a:rPr lang="en-US" sz="1800" dirty="0" err="1" smtClean="0"/>
              <a:t>tu</a:t>
            </a:r>
            <a:r>
              <a:rPr lang="en-US" sz="1800" dirty="0" smtClean="0"/>
              <a:t> </a:t>
            </a:r>
            <a:r>
              <a:rPr lang="en-US" sz="1800" dirty="0" err="1" smtClean="0"/>
              <a:t>reacción</a:t>
            </a:r>
            <a:r>
              <a:rPr lang="en-US" sz="1800" dirty="0" smtClean="0"/>
              <a:t> </a:t>
            </a:r>
            <a:r>
              <a:rPr lang="en-US" sz="1800" dirty="0" err="1" smtClean="0"/>
              <a:t>para</a:t>
            </a:r>
            <a:r>
              <a:rPr lang="en-US" sz="1800" dirty="0" smtClean="0"/>
              <a:t> </a:t>
            </a:r>
            <a:r>
              <a:rPr lang="en-US" sz="1800" dirty="0" err="1" smtClean="0"/>
              <a:t>cada</a:t>
            </a:r>
            <a:r>
              <a:rPr lang="en-US" sz="1800" dirty="0" smtClean="0"/>
              <a:t> </a:t>
            </a:r>
            <a:r>
              <a:rPr lang="en-US" sz="1800" dirty="0" err="1" smtClean="0"/>
              <a:t>pintura</a:t>
            </a:r>
            <a:r>
              <a:rPr lang="en-US" sz="1800" dirty="0" smtClean="0"/>
              <a:t>. </a:t>
            </a:r>
            <a:r>
              <a:rPr lang="en-US" sz="1800" dirty="0" err="1" smtClean="0"/>
              <a:t>Puedes</a:t>
            </a:r>
            <a:r>
              <a:rPr lang="en-US" sz="1800" dirty="0" smtClean="0"/>
              <a:t> </a:t>
            </a:r>
            <a:r>
              <a:rPr lang="en-US" sz="1800" dirty="0" err="1" smtClean="0"/>
              <a:t>usar</a:t>
            </a:r>
            <a:r>
              <a:rPr lang="en-US" sz="1800" dirty="0" smtClean="0"/>
              <a:t>  </a:t>
            </a:r>
            <a:r>
              <a:rPr lang="en-US" sz="1800" dirty="0" err="1" smtClean="0"/>
              <a:t>expresiones</a:t>
            </a:r>
            <a:r>
              <a:rPr lang="en-US" sz="1800" dirty="0" smtClean="0"/>
              <a:t> de </a:t>
            </a:r>
            <a:r>
              <a:rPr lang="en-US" sz="1800" dirty="0" err="1" smtClean="0"/>
              <a:t>las</a:t>
            </a:r>
            <a:r>
              <a:rPr lang="en-US" sz="1800" dirty="0" smtClean="0"/>
              <a:t> </a:t>
            </a:r>
            <a:r>
              <a:rPr lang="en-US" sz="1800" dirty="0" err="1" smtClean="0"/>
              <a:t>que</a:t>
            </a:r>
            <a:r>
              <a:rPr lang="en-US" sz="1800" dirty="0" smtClean="0"/>
              <a:t> </a:t>
            </a:r>
            <a:r>
              <a:rPr lang="en-US" sz="1800" dirty="0" err="1" smtClean="0"/>
              <a:t>aparecen</a:t>
            </a:r>
            <a:r>
              <a:rPr lang="en-US" sz="1800" dirty="0" smtClean="0"/>
              <a:t> en la </a:t>
            </a:r>
            <a:r>
              <a:rPr lang="en-US" sz="1800" dirty="0" err="1" smtClean="0"/>
              <a:t>lista</a:t>
            </a:r>
            <a:r>
              <a:rPr lang="en-US" sz="1800" dirty="0" smtClean="0"/>
              <a:t> de </a:t>
            </a:r>
            <a:r>
              <a:rPr lang="en-US" sz="1800" dirty="0" err="1" smtClean="0"/>
              <a:t>arriba</a:t>
            </a:r>
            <a:r>
              <a:rPr lang="en-US" sz="1800" dirty="0" smtClean="0"/>
              <a:t>. 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 smtClean="0"/>
          </a:p>
          <a:p>
            <a:pPr>
              <a:spcBef>
                <a:spcPts val="0"/>
              </a:spcBef>
              <a:buNone/>
            </a:pPr>
            <a:r>
              <a:rPr lang="en-US" sz="1800" dirty="0" smtClean="0"/>
              <a:t>El </a:t>
            </a:r>
            <a:r>
              <a:rPr lang="en-US" sz="1800" dirty="0" err="1" smtClean="0"/>
              <a:t>nacimiento</a:t>
            </a:r>
            <a:r>
              <a:rPr lang="en-US" sz="1800" dirty="0" smtClean="0"/>
              <a:t> de Venus </a:t>
            </a:r>
            <a:r>
              <a:rPr lang="en-US" sz="1800" dirty="0" err="1" smtClean="0"/>
              <a:t>por</a:t>
            </a:r>
            <a:r>
              <a:rPr lang="en-US" sz="1800" dirty="0" smtClean="0"/>
              <a:t> </a:t>
            </a:r>
            <a:r>
              <a:rPr lang="en-US" sz="1800" dirty="0" err="1" smtClean="0"/>
              <a:t>Sandro</a:t>
            </a:r>
            <a:r>
              <a:rPr lang="en-US" sz="1800" dirty="0" smtClean="0"/>
              <a:t> Botticelli</a:t>
            </a:r>
          </a:p>
          <a:p>
            <a:pPr>
              <a:spcBef>
                <a:spcPts val="0"/>
              </a:spcBef>
              <a:buNone/>
            </a:pPr>
            <a:r>
              <a:rPr lang="en-US" sz="1800" dirty="0" err="1" smtClean="0"/>
              <a:t>Nympheas</a:t>
            </a:r>
            <a:r>
              <a:rPr lang="en-US" sz="1800" dirty="0" smtClean="0"/>
              <a:t> (Water lilies) </a:t>
            </a:r>
            <a:r>
              <a:rPr lang="en-US" sz="1800" dirty="0" err="1" smtClean="0"/>
              <a:t>por</a:t>
            </a:r>
            <a:r>
              <a:rPr lang="en-US" sz="1800" dirty="0" smtClean="0"/>
              <a:t> Claude Monet</a:t>
            </a:r>
          </a:p>
          <a:p>
            <a:pPr>
              <a:spcBef>
                <a:spcPts val="0"/>
              </a:spcBef>
              <a:buNone/>
            </a:pPr>
            <a:r>
              <a:rPr lang="en-US" sz="1800" dirty="0" smtClean="0"/>
              <a:t>La </a:t>
            </a:r>
            <a:r>
              <a:rPr lang="en-US" sz="1800" dirty="0" err="1" smtClean="0"/>
              <a:t>ronda</a:t>
            </a:r>
            <a:r>
              <a:rPr lang="en-US" sz="1800" dirty="0" smtClean="0"/>
              <a:t> de </a:t>
            </a:r>
            <a:r>
              <a:rPr lang="en-US" sz="1800" dirty="0" err="1" smtClean="0"/>
              <a:t>noche</a:t>
            </a:r>
            <a:r>
              <a:rPr lang="en-US" sz="1800" dirty="0" smtClean="0"/>
              <a:t> </a:t>
            </a:r>
            <a:r>
              <a:rPr lang="en-US" sz="1800" dirty="0" err="1" smtClean="0"/>
              <a:t>por</a:t>
            </a:r>
            <a:r>
              <a:rPr lang="en-US" sz="1800" dirty="0" smtClean="0"/>
              <a:t> Rembrandt</a:t>
            </a:r>
          </a:p>
          <a:p>
            <a:pPr>
              <a:spcBef>
                <a:spcPts val="0"/>
              </a:spcBef>
              <a:buNone/>
            </a:pPr>
            <a:r>
              <a:rPr lang="en-US" sz="1800" dirty="0" smtClean="0"/>
              <a:t>El </a:t>
            </a:r>
            <a:r>
              <a:rPr lang="en-US" sz="1800" dirty="0" err="1" smtClean="0"/>
              <a:t>grito</a:t>
            </a:r>
            <a:r>
              <a:rPr lang="en-US" sz="1800" dirty="0" smtClean="0"/>
              <a:t> </a:t>
            </a:r>
            <a:r>
              <a:rPr lang="en-US" sz="1800" dirty="0" err="1" smtClean="0"/>
              <a:t>por</a:t>
            </a:r>
            <a:r>
              <a:rPr lang="en-US" sz="1800" dirty="0" smtClean="0"/>
              <a:t> </a:t>
            </a:r>
            <a:r>
              <a:rPr lang="en-US" sz="1800" dirty="0" err="1" smtClean="0"/>
              <a:t>Edvard</a:t>
            </a:r>
            <a:r>
              <a:rPr lang="en-US" sz="1800" dirty="0" smtClean="0"/>
              <a:t> Munch</a:t>
            </a:r>
          </a:p>
          <a:p>
            <a:pPr>
              <a:spcBef>
                <a:spcPts val="0"/>
              </a:spcBef>
              <a:buNone/>
            </a:pPr>
            <a:r>
              <a:rPr lang="en-US" sz="1800" dirty="0" smtClean="0"/>
              <a:t>La </a:t>
            </a:r>
            <a:r>
              <a:rPr lang="en-US" sz="1800" dirty="0" err="1" smtClean="0"/>
              <a:t>joven</a:t>
            </a:r>
            <a:r>
              <a:rPr lang="en-US" sz="1800" dirty="0" smtClean="0"/>
              <a:t> con el </a:t>
            </a:r>
            <a:r>
              <a:rPr lang="en-US" sz="1800" dirty="0" err="1" smtClean="0"/>
              <a:t>arete</a:t>
            </a:r>
            <a:r>
              <a:rPr lang="en-US" sz="1800" dirty="0" smtClean="0"/>
              <a:t> de </a:t>
            </a:r>
            <a:r>
              <a:rPr lang="en-US" sz="1800" dirty="0" err="1" smtClean="0"/>
              <a:t>perla</a:t>
            </a:r>
            <a:r>
              <a:rPr lang="en-US" sz="1800" dirty="0" smtClean="0"/>
              <a:t> </a:t>
            </a:r>
            <a:r>
              <a:rPr lang="en-US" sz="1800" dirty="0" err="1" smtClean="0"/>
              <a:t>por</a:t>
            </a:r>
            <a:r>
              <a:rPr lang="en-US" sz="1800" dirty="0" smtClean="0"/>
              <a:t> Johannes Vermeer</a:t>
            </a:r>
          </a:p>
          <a:p>
            <a:pPr>
              <a:spcBef>
                <a:spcPts val="0"/>
              </a:spcBef>
              <a:buNone/>
            </a:pPr>
            <a:r>
              <a:rPr lang="en-US" sz="1800" dirty="0" smtClean="0"/>
              <a:t>Guernica </a:t>
            </a:r>
            <a:r>
              <a:rPr lang="en-US" sz="1800" dirty="0" err="1" smtClean="0"/>
              <a:t>por</a:t>
            </a:r>
            <a:r>
              <a:rPr lang="en-US" sz="1800" dirty="0" smtClean="0"/>
              <a:t> Pablo Picasso</a:t>
            </a:r>
          </a:p>
          <a:p>
            <a:pPr>
              <a:spcBef>
                <a:spcPts val="0"/>
              </a:spcBef>
              <a:buNone/>
            </a:pPr>
            <a:r>
              <a:rPr lang="en-US" sz="1800" dirty="0" smtClean="0"/>
              <a:t>La </a:t>
            </a:r>
            <a:r>
              <a:rPr lang="en-US" sz="1800" dirty="0" err="1" smtClean="0"/>
              <a:t>Creación</a:t>
            </a:r>
            <a:r>
              <a:rPr lang="en-US" sz="1800" dirty="0" smtClean="0"/>
              <a:t> de </a:t>
            </a:r>
            <a:r>
              <a:rPr lang="en-US" sz="1800" dirty="0" err="1" smtClean="0"/>
              <a:t>Adán</a:t>
            </a:r>
            <a:r>
              <a:rPr lang="en-US" sz="1800" dirty="0" smtClean="0"/>
              <a:t> </a:t>
            </a:r>
            <a:r>
              <a:rPr lang="en-US" sz="1800" dirty="0" err="1" smtClean="0"/>
              <a:t>por</a:t>
            </a:r>
            <a:r>
              <a:rPr lang="en-US" sz="1800" dirty="0" smtClean="0"/>
              <a:t> Miguel </a:t>
            </a:r>
            <a:r>
              <a:rPr lang="en-US" sz="1800" dirty="0" err="1" smtClean="0"/>
              <a:t>Ángel</a:t>
            </a:r>
            <a:endParaRPr lang="en-US" sz="1800" dirty="0" smtClean="0"/>
          </a:p>
          <a:p>
            <a:pPr>
              <a:spcBef>
                <a:spcPts val="0"/>
              </a:spcBef>
              <a:buNone/>
            </a:pPr>
            <a:r>
              <a:rPr lang="en-US" sz="1800" dirty="0" smtClean="0"/>
              <a:t>La Mona Lisa </a:t>
            </a:r>
            <a:r>
              <a:rPr lang="en-US" sz="1800" dirty="0" err="1" smtClean="0"/>
              <a:t>por</a:t>
            </a:r>
            <a:r>
              <a:rPr lang="en-US" sz="1800" dirty="0" smtClean="0"/>
              <a:t> Leonardo </a:t>
            </a:r>
            <a:r>
              <a:rPr lang="en-US" sz="1800" dirty="0" err="1" smtClean="0"/>
              <a:t>Da</a:t>
            </a:r>
            <a:r>
              <a:rPr lang="en-US" sz="1800" dirty="0" smtClean="0"/>
              <a:t> Vinci</a:t>
            </a:r>
          </a:p>
          <a:p>
            <a:pPr>
              <a:spcBef>
                <a:spcPts val="0"/>
              </a:spcBef>
              <a:buNone/>
            </a:pPr>
            <a:r>
              <a:rPr lang="en-US" sz="1800" dirty="0" smtClean="0"/>
              <a:t>La </a:t>
            </a:r>
            <a:r>
              <a:rPr lang="en-US" sz="1800" dirty="0" err="1" smtClean="0"/>
              <a:t>última</a:t>
            </a:r>
            <a:r>
              <a:rPr lang="en-US" sz="1800" dirty="0" smtClean="0"/>
              <a:t> </a:t>
            </a:r>
            <a:r>
              <a:rPr lang="en-US" sz="1800" dirty="0" err="1" smtClean="0"/>
              <a:t>cena</a:t>
            </a:r>
            <a:r>
              <a:rPr lang="en-US" sz="1800" dirty="0" smtClean="0"/>
              <a:t> </a:t>
            </a:r>
            <a:r>
              <a:rPr lang="en-US" sz="1800" dirty="0" err="1" smtClean="0"/>
              <a:t>por</a:t>
            </a:r>
            <a:r>
              <a:rPr lang="en-US" sz="1800" dirty="0" smtClean="0"/>
              <a:t> Leonardo  </a:t>
            </a:r>
            <a:r>
              <a:rPr lang="en-US" sz="1800" dirty="0" err="1" smtClean="0"/>
              <a:t>Da</a:t>
            </a:r>
            <a:r>
              <a:rPr lang="en-US" sz="1800" dirty="0" smtClean="0"/>
              <a:t> Vinci</a:t>
            </a:r>
          </a:p>
          <a:p>
            <a:pPr>
              <a:spcBef>
                <a:spcPts val="0"/>
              </a:spcBef>
              <a:buNone/>
            </a:pPr>
            <a:r>
              <a:rPr lang="en-US" sz="1800" dirty="0" smtClean="0"/>
              <a:t>La </a:t>
            </a:r>
            <a:r>
              <a:rPr lang="en-US" sz="1800" dirty="0" err="1" smtClean="0"/>
              <a:t>noche</a:t>
            </a:r>
            <a:r>
              <a:rPr lang="en-US" sz="1800" dirty="0" smtClean="0"/>
              <a:t> </a:t>
            </a:r>
            <a:r>
              <a:rPr lang="en-US" sz="1800" dirty="0" err="1" smtClean="0"/>
              <a:t>estrellada</a:t>
            </a:r>
            <a:r>
              <a:rPr lang="en-US" sz="1800" dirty="0" smtClean="0"/>
              <a:t> </a:t>
            </a:r>
            <a:r>
              <a:rPr lang="en-US" sz="1800" dirty="0" err="1" smtClean="0"/>
              <a:t>por</a:t>
            </a:r>
            <a:r>
              <a:rPr lang="en-US" sz="1800" dirty="0" smtClean="0"/>
              <a:t> Vincent van Gogh</a:t>
            </a:r>
            <a:r>
              <a:rPr lang="en-US" sz="1800" b="1" dirty="0" smtClean="0"/>
              <a:t> </a:t>
            </a:r>
            <a:endParaRPr lang="en-US" sz="1800" b="1" dirty="0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6858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2600" y="228600"/>
            <a:ext cx="3581400" cy="6477000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000" b="1" dirty="0" smtClean="0"/>
              <a:t>Actividad 6</a:t>
            </a:r>
          </a:p>
          <a:p>
            <a:pPr marL="0" indent="0">
              <a:buNone/>
            </a:pPr>
            <a:r>
              <a:rPr lang="en-US" sz="2000" dirty="0" err="1" smtClean="0"/>
              <a:t>Trabajen</a:t>
            </a:r>
            <a:r>
              <a:rPr lang="en-US" sz="2000" dirty="0" smtClean="0"/>
              <a:t> en </a:t>
            </a:r>
            <a:r>
              <a:rPr lang="en-US" sz="2000" dirty="0" err="1" smtClean="0"/>
              <a:t>grupos</a:t>
            </a:r>
            <a:r>
              <a:rPr lang="en-US" sz="2000" dirty="0" smtClean="0"/>
              <a:t> </a:t>
            </a:r>
            <a:r>
              <a:rPr lang="en-US" sz="2000" dirty="0" err="1" smtClean="0"/>
              <a:t>pequeños</a:t>
            </a:r>
            <a:r>
              <a:rPr lang="en-US" sz="2000" dirty="0" smtClean="0"/>
              <a:t>. </a:t>
            </a:r>
            <a:r>
              <a:rPr lang="en-US" sz="2000" dirty="0" err="1" smtClean="0"/>
              <a:t>Observen</a:t>
            </a:r>
            <a:r>
              <a:rPr lang="en-US" sz="2000" dirty="0" smtClean="0"/>
              <a:t> el mural </a:t>
            </a:r>
            <a:r>
              <a:rPr lang="en-US" sz="2000" i="1" dirty="0" err="1" smtClean="0"/>
              <a:t>Hispanoamérica</a:t>
            </a:r>
            <a:r>
              <a:rPr lang="en-US" sz="2000" dirty="0" smtClean="0"/>
              <a:t> </a:t>
            </a:r>
            <a:r>
              <a:rPr lang="en-US" sz="2000" dirty="0" err="1" smtClean="0"/>
              <a:t>pintado</a:t>
            </a:r>
            <a:r>
              <a:rPr lang="en-US" sz="2000" dirty="0" smtClean="0"/>
              <a:t> </a:t>
            </a:r>
            <a:r>
              <a:rPr lang="en-US" sz="2000" dirty="0" err="1" smtClean="0"/>
              <a:t>por</a:t>
            </a:r>
            <a:r>
              <a:rPr lang="en-US" sz="2000" dirty="0" smtClean="0"/>
              <a:t> José Clemente Orozco y </a:t>
            </a:r>
            <a:r>
              <a:rPr lang="en-US" sz="2000" dirty="0" err="1" smtClean="0"/>
              <a:t>respondan</a:t>
            </a:r>
            <a:r>
              <a:rPr lang="en-US" sz="2000" dirty="0" smtClean="0"/>
              <a:t>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siguientes</a:t>
            </a:r>
            <a:r>
              <a:rPr lang="en-US" sz="2000" dirty="0" smtClean="0"/>
              <a:t> </a:t>
            </a:r>
            <a:r>
              <a:rPr lang="en-US" sz="2000" dirty="0" err="1" smtClean="0"/>
              <a:t>preguntas</a:t>
            </a:r>
            <a:r>
              <a:rPr lang="en-US" sz="2000" dirty="0" smtClean="0"/>
              <a:t>:</a:t>
            </a:r>
          </a:p>
          <a:p>
            <a:pPr marL="0" indent="0">
              <a:buNone/>
            </a:pPr>
            <a:endParaRPr lang="en-US" sz="2000" dirty="0"/>
          </a:p>
          <a:p>
            <a:pPr marL="457200" indent="-457200">
              <a:buAutoNum type="arabicParenR"/>
            </a:pPr>
            <a:r>
              <a:rPr lang="en-US" sz="2000" dirty="0" err="1" smtClean="0"/>
              <a:t>Imagina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estás</a:t>
            </a:r>
            <a:r>
              <a:rPr lang="en-US" sz="2000" dirty="0" smtClean="0"/>
              <a:t> </a:t>
            </a:r>
            <a:r>
              <a:rPr lang="en-US" sz="2000" dirty="0" err="1" smtClean="0"/>
              <a:t>describiendo</a:t>
            </a:r>
            <a:r>
              <a:rPr lang="en-US" sz="2000" dirty="0" smtClean="0"/>
              <a:t> el mural a </a:t>
            </a:r>
            <a:r>
              <a:rPr lang="en-US" sz="2000" dirty="0" err="1" smtClean="0"/>
              <a:t>una</a:t>
            </a:r>
            <a:r>
              <a:rPr lang="en-US" sz="2000" dirty="0" smtClean="0"/>
              <a:t> persona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nunca</a:t>
            </a:r>
            <a:r>
              <a:rPr lang="en-US" sz="2000" dirty="0" smtClean="0"/>
              <a:t> lo ha </a:t>
            </a:r>
            <a:r>
              <a:rPr lang="en-US" sz="2000" dirty="0" err="1" smtClean="0"/>
              <a:t>visto</a:t>
            </a:r>
            <a:r>
              <a:rPr lang="en-US" sz="2000" dirty="0" smtClean="0"/>
              <a:t>. </a:t>
            </a:r>
            <a:r>
              <a:rPr lang="en-US" sz="2000" dirty="0" smtClean="0">
                <a:latin typeface="Calibri"/>
              </a:rPr>
              <a:t>¿</a:t>
            </a:r>
            <a:r>
              <a:rPr lang="en-US" sz="2000" dirty="0" err="1" smtClean="0"/>
              <a:t>Cómo</a:t>
            </a:r>
            <a:r>
              <a:rPr lang="en-US" sz="2000" dirty="0" smtClean="0"/>
              <a:t> lo describes?</a:t>
            </a:r>
          </a:p>
          <a:p>
            <a:pPr marL="457200" indent="-457200">
              <a:buAutoNum type="arabicParenR"/>
            </a:pPr>
            <a:endParaRPr lang="en-US" sz="2000" dirty="0"/>
          </a:p>
          <a:p>
            <a:pPr marL="457200" indent="-457200">
              <a:buAutoNum type="arabicParenR"/>
            </a:pPr>
            <a:r>
              <a:rPr lang="en-US" sz="2000" dirty="0" smtClean="0"/>
              <a:t>¿</a:t>
            </a:r>
            <a:r>
              <a:rPr lang="en-US" sz="2000" dirty="0" err="1" smtClean="0"/>
              <a:t>Cuál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tu</a:t>
            </a:r>
            <a:r>
              <a:rPr lang="en-US" sz="2000" dirty="0" smtClean="0"/>
              <a:t> </a:t>
            </a:r>
            <a:r>
              <a:rPr lang="en-US" sz="2000" dirty="0" err="1" smtClean="0"/>
              <a:t>interpretación</a:t>
            </a:r>
            <a:r>
              <a:rPr lang="en-US" sz="2000" dirty="0" smtClean="0"/>
              <a:t> de la </a:t>
            </a:r>
            <a:r>
              <a:rPr lang="en-US" sz="2000" dirty="0" err="1" smtClean="0"/>
              <a:t>obra</a:t>
            </a:r>
            <a:r>
              <a:rPr lang="en-US" sz="2000" dirty="0" smtClean="0"/>
              <a:t>? ¿</a:t>
            </a:r>
            <a:r>
              <a:rPr lang="en-US" sz="2000" dirty="0" err="1" smtClean="0"/>
              <a:t>Qué</a:t>
            </a:r>
            <a:r>
              <a:rPr lang="en-US" sz="2000" dirty="0" smtClean="0"/>
              <a:t> </a:t>
            </a:r>
            <a:r>
              <a:rPr lang="en-US" sz="2000" dirty="0" err="1" smtClean="0"/>
              <a:t>simbolismo</a:t>
            </a:r>
            <a:r>
              <a:rPr lang="en-US" sz="2000" dirty="0" smtClean="0"/>
              <a:t> </a:t>
            </a:r>
            <a:r>
              <a:rPr lang="en-US" sz="2000" dirty="0" err="1" smtClean="0"/>
              <a:t>utiliza</a:t>
            </a:r>
            <a:r>
              <a:rPr lang="en-US" sz="2000" dirty="0" smtClean="0"/>
              <a:t> el </a:t>
            </a:r>
            <a:r>
              <a:rPr lang="en-US" sz="2000" dirty="0" err="1" smtClean="0"/>
              <a:t>autor</a:t>
            </a:r>
            <a:r>
              <a:rPr lang="en-US" sz="2000" dirty="0" smtClean="0"/>
              <a:t>?</a:t>
            </a:r>
          </a:p>
          <a:p>
            <a:pPr marL="457200" indent="-457200">
              <a:buAutoNum type="arabicParenR"/>
            </a:pPr>
            <a:endParaRPr lang="en-US" sz="2000" dirty="0"/>
          </a:p>
          <a:p>
            <a:pPr marL="457200" indent="-457200">
              <a:buAutoNum type="arabicParenR"/>
            </a:pPr>
            <a:r>
              <a:rPr lang="en-US" sz="2000" dirty="0" smtClean="0"/>
              <a:t>¿ </a:t>
            </a:r>
            <a:r>
              <a:rPr lang="en-US" sz="2000" dirty="0" err="1" smtClean="0"/>
              <a:t>Crees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el arte </a:t>
            </a:r>
            <a:r>
              <a:rPr lang="en-US" sz="2000" dirty="0" err="1" smtClean="0"/>
              <a:t>es</a:t>
            </a:r>
            <a:r>
              <a:rPr lang="en-US" sz="2000" dirty="0" smtClean="0"/>
              <a:t> un </a:t>
            </a:r>
            <a:r>
              <a:rPr lang="en-US" sz="2000" dirty="0" err="1" smtClean="0"/>
              <a:t>instrumento</a:t>
            </a:r>
            <a:r>
              <a:rPr lang="en-US" sz="2000" dirty="0" smtClean="0"/>
              <a:t> </a:t>
            </a:r>
            <a:r>
              <a:rPr lang="en-US" sz="2000" dirty="0" err="1" smtClean="0"/>
              <a:t>efectivo</a:t>
            </a:r>
            <a:r>
              <a:rPr lang="en-US" sz="2000" dirty="0" smtClean="0"/>
              <a:t> </a:t>
            </a:r>
            <a:r>
              <a:rPr lang="en-US" sz="2000" dirty="0" err="1" smtClean="0"/>
              <a:t>para</a:t>
            </a:r>
            <a:r>
              <a:rPr lang="en-US" sz="2000" dirty="0" smtClean="0"/>
              <a:t> </a:t>
            </a:r>
            <a:r>
              <a:rPr lang="en-US" sz="2000" dirty="0" err="1" smtClean="0"/>
              <a:t>protestar</a:t>
            </a:r>
            <a:r>
              <a:rPr lang="en-US" sz="2000" dirty="0" smtClean="0"/>
              <a:t> o </a:t>
            </a:r>
            <a:r>
              <a:rPr lang="en-US" sz="2000" dirty="0" err="1" smtClean="0"/>
              <a:t>expresar</a:t>
            </a:r>
            <a:r>
              <a:rPr lang="en-US" sz="2000" dirty="0" smtClean="0"/>
              <a:t> </a:t>
            </a:r>
            <a:r>
              <a:rPr lang="en-US" sz="2000" dirty="0" err="1" smtClean="0"/>
              <a:t>inconformismo</a:t>
            </a:r>
            <a:r>
              <a:rPr lang="en-US" sz="2000" dirty="0" smtClean="0"/>
              <a:t>?</a:t>
            </a:r>
            <a:endParaRPr lang="en-US" sz="2000" dirty="0"/>
          </a:p>
          <a:p>
            <a:pPr marL="457200" indent="-457200">
              <a:buAutoNum type="arabicParenR"/>
            </a:pPr>
            <a:endParaRPr lang="en-US" sz="2000" dirty="0" smtClean="0"/>
          </a:p>
          <a:p>
            <a:pPr marL="457200" indent="-45720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76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6248400"/>
            <a:ext cx="4800600" cy="6096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 cstate="print"/>
          <a:srcRect l="32796" t="11458" r="25037" b="10417"/>
          <a:stretch>
            <a:fillRect/>
          </a:stretch>
        </p:blipFill>
        <p:spPr bwMode="auto">
          <a:xfrm>
            <a:off x="762000" y="0"/>
            <a:ext cx="4800600" cy="624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62600" y="0"/>
            <a:ext cx="3581400" cy="6858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b="1" dirty="0" smtClean="0"/>
              <a:t>Actividad 7</a:t>
            </a:r>
          </a:p>
          <a:p>
            <a:pPr marL="0" indent="0">
              <a:buNone/>
            </a:pPr>
            <a:r>
              <a:rPr lang="en-US" sz="2000" dirty="0" smtClean="0"/>
              <a:t>Lee al </a:t>
            </a:r>
            <a:r>
              <a:rPr lang="en-US" sz="2000" dirty="0" err="1" smtClean="0"/>
              <a:t>texto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aparece</a:t>
            </a:r>
            <a:r>
              <a:rPr lang="en-US" sz="2000" dirty="0" smtClean="0"/>
              <a:t> al </a:t>
            </a:r>
            <a:r>
              <a:rPr lang="en-US" sz="2000" dirty="0" err="1" smtClean="0"/>
              <a:t>lado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1.</a:t>
            </a:r>
            <a:r>
              <a:rPr lang="en-US" sz="2000" dirty="0" smtClean="0">
                <a:latin typeface="Calibri"/>
              </a:rPr>
              <a:t>¿</a:t>
            </a:r>
            <a:r>
              <a:rPr lang="en-US" sz="2000" dirty="0" smtClean="0"/>
              <a:t>Qué </a:t>
            </a:r>
            <a:r>
              <a:rPr lang="en-US" sz="2000" dirty="0" err="1" smtClean="0"/>
              <a:t>información</a:t>
            </a:r>
            <a:r>
              <a:rPr lang="en-US" sz="2000" dirty="0" smtClean="0"/>
              <a:t> </a:t>
            </a:r>
            <a:r>
              <a:rPr lang="en-US" sz="2000" dirty="0" err="1" smtClean="0"/>
              <a:t>nos</a:t>
            </a:r>
            <a:r>
              <a:rPr lang="en-US" sz="2000" dirty="0" smtClean="0"/>
              <a:t> </a:t>
            </a:r>
            <a:r>
              <a:rPr lang="en-US" sz="2000" dirty="0" err="1" smtClean="0"/>
              <a:t>da</a:t>
            </a:r>
            <a:r>
              <a:rPr lang="en-US" sz="2000" dirty="0" smtClean="0"/>
              <a:t> </a:t>
            </a:r>
            <a:r>
              <a:rPr lang="en-US" sz="2000" dirty="0" err="1" smtClean="0"/>
              <a:t>acerca</a:t>
            </a:r>
            <a:r>
              <a:rPr lang="en-US" sz="2000" dirty="0" smtClean="0"/>
              <a:t> de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mujeres</a:t>
            </a:r>
            <a:r>
              <a:rPr lang="en-US" sz="2000" dirty="0" smtClean="0"/>
              <a:t> y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artes</a:t>
            </a:r>
            <a:r>
              <a:rPr lang="en-US" sz="2000" dirty="0" smtClean="0"/>
              <a:t>?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2. </a:t>
            </a:r>
            <a:r>
              <a:rPr lang="en-US" sz="2000" dirty="0" err="1" smtClean="0"/>
              <a:t>Expresa</a:t>
            </a:r>
            <a:r>
              <a:rPr lang="en-US" sz="2000" dirty="0" smtClean="0"/>
              <a:t> </a:t>
            </a:r>
            <a:r>
              <a:rPr lang="en-US" sz="2000" dirty="0" err="1" smtClean="0"/>
              <a:t>tu</a:t>
            </a:r>
            <a:r>
              <a:rPr lang="en-US" sz="2000" dirty="0" smtClean="0"/>
              <a:t> </a:t>
            </a:r>
            <a:r>
              <a:rPr lang="en-US" sz="2000" dirty="0" err="1" smtClean="0"/>
              <a:t>reacción</a:t>
            </a:r>
            <a:r>
              <a:rPr lang="en-US" sz="2000" dirty="0" smtClean="0"/>
              <a:t> </a:t>
            </a:r>
            <a:r>
              <a:rPr lang="en-US" sz="2000" dirty="0" err="1" smtClean="0"/>
              <a:t>acerca</a:t>
            </a:r>
            <a:r>
              <a:rPr lang="en-US" sz="2000" dirty="0" smtClean="0"/>
              <a:t> de la </a:t>
            </a:r>
            <a:r>
              <a:rPr lang="en-US" sz="2000" dirty="0" err="1" smtClean="0"/>
              <a:t>pintura</a:t>
            </a:r>
            <a:r>
              <a:rPr lang="en-US" sz="2000" dirty="0" smtClean="0"/>
              <a:t> “</a:t>
            </a:r>
            <a:r>
              <a:rPr lang="en-US" sz="2000" dirty="0" err="1" smtClean="0"/>
              <a:t>Sueño</a:t>
            </a:r>
            <a:r>
              <a:rPr lang="en-US" sz="2000" dirty="0" smtClean="0"/>
              <a:t> y </a:t>
            </a:r>
            <a:r>
              <a:rPr lang="en-US" sz="2000" dirty="0" err="1" smtClean="0"/>
              <a:t>presentimiento</a:t>
            </a:r>
            <a:r>
              <a:rPr lang="en-US" sz="2000" dirty="0" smtClean="0"/>
              <a:t>” de </a:t>
            </a:r>
            <a:r>
              <a:rPr lang="en-US" sz="2000" dirty="0" err="1" smtClean="0"/>
              <a:t>María</a:t>
            </a:r>
            <a:r>
              <a:rPr lang="en-US" sz="2000" dirty="0" smtClean="0"/>
              <a:t> </a:t>
            </a:r>
            <a:r>
              <a:rPr lang="en-US" sz="2000" dirty="0" err="1" smtClean="0"/>
              <a:t>Izquierdo</a:t>
            </a:r>
            <a:r>
              <a:rPr lang="en-US" sz="2000" dirty="0" smtClean="0"/>
              <a:t>.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3. La </a:t>
            </a:r>
            <a:r>
              <a:rPr lang="en-US" sz="2000" dirty="0" err="1" smtClean="0"/>
              <a:t>pintura</a:t>
            </a:r>
            <a:r>
              <a:rPr lang="en-US" sz="2000" dirty="0" smtClean="0"/>
              <a:t> de </a:t>
            </a:r>
            <a:r>
              <a:rPr lang="en-US" sz="2000" dirty="0" err="1" smtClean="0"/>
              <a:t>titula</a:t>
            </a:r>
            <a:r>
              <a:rPr lang="en-US" sz="2000" dirty="0" smtClean="0"/>
              <a:t> “</a:t>
            </a:r>
            <a:r>
              <a:rPr lang="en-US" sz="2000" dirty="0" err="1" smtClean="0"/>
              <a:t>Sueño</a:t>
            </a:r>
            <a:r>
              <a:rPr lang="en-US" sz="2000" dirty="0" smtClean="0"/>
              <a:t> y </a:t>
            </a:r>
            <a:r>
              <a:rPr lang="en-US" sz="2000" dirty="0" err="1" smtClean="0"/>
              <a:t>presentimiento</a:t>
            </a:r>
            <a:r>
              <a:rPr lang="en-US" sz="2000" dirty="0" smtClean="0"/>
              <a:t>”. </a:t>
            </a:r>
            <a:r>
              <a:rPr lang="en-US" sz="2000" dirty="0" err="1" smtClean="0"/>
              <a:t>Explica</a:t>
            </a:r>
            <a:r>
              <a:rPr lang="en-US" sz="2000" dirty="0" smtClean="0"/>
              <a:t> en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consisten</a:t>
            </a:r>
            <a:r>
              <a:rPr lang="en-US" sz="2000" dirty="0" smtClean="0"/>
              <a:t> los </a:t>
            </a:r>
            <a:r>
              <a:rPr lang="en-US" sz="2000" i="1" dirty="0" err="1" smtClean="0"/>
              <a:t>presentimientos</a:t>
            </a:r>
            <a:r>
              <a:rPr lang="en-US" sz="2000" dirty="0" smtClean="0"/>
              <a:t> o </a:t>
            </a:r>
            <a:r>
              <a:rPr lang="en-US" sz="2000" i="1" dirty="0" err="1" smtClean="0"/>
              <a:t>premoniciones</a:t>
            </a:r>
            <a:r>
              <a:rPr lang="en-US" sz="2000" dirty="0" smtClean="0"/>
              <a:t>. </a:t>
            </a:r>
            <a:endParaRPr lang="en-US" sz="2000" dirty="0"/>
          </a:p>
          <a:p>
            <a:pPr>
              <a:buNone/>
            </a:pPr>
            <a:endParaRPr lang="en-US" sz="2000" b="1" dirty="0" smtClean="0"/>
          </a:p>
          <a:p>
            <a:pPr>
              <a:buNone/>
            </a:pPr>
            <a:endParaRPr lang="en-US" sz="2000" b="1" dirty="0"/>
          </a:p>
          <a:p>
            <a:pPr>
              <a:buNone/>
            </a:pPr>
            <a:endParaRPr lang="en-US" sz="2000" b="1" dirty="0" smtClean="0"/>
          </a:p>
          <a:p>
            <a:pPr marL="457200" indent="-45720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7620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6553200"/>
            <a:ext cx="4724400" cy="3048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/>
          <a:srcRect l="29283" t="26042" r="34407" b="21875"/>
          <a:stretch>
            <a:fillRect/>
          </a:stretch>
        </p:blipFill>
        <p:spPr bwMode="auto">
          <a:xfrm>
            <a:off x="762000" y="0"/>
            <a:ext cx="47244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4" cstate="print"/>
          <a:srcRect l="27160" t="36458" r="31259" b="16667"/>
          <a:stretch>
            <a:fillRect/>
          </a:stretch>
        </p:blipFill>
        <p:spPr bwMode="auto">
          <a:xfrm>
            <a:off x="762000" y="3429000"/>
            <a:ext cx="4724400" cy="3124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0"/>
            <a:ext cx="3657600" cy="6858000"/>
          </a:xfrm>
        </p:spPr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US" sz="2000" b="1" dirty="0" smtClean="0"/>
              <a:t>Actividad 8</a:t>
            </a:r>
          </a:p>
          <a:p>
            <a:pPr marL="0" indent="0">
              <a:buNone/>
            </a:pPr>
            <a:r>
              <a:rPr lang="en-US" sz="2000" dirty="0" smtClean="0"/>
              <a:t>Vamos a </a:t>
            </a:r>
            <a:r>
              <a:rPr lang="en-US" sz="2000" dirty="0" err="1" smtClean="0"/>
              <a:t>repasar</a:t>
            </a:r>
            <a:r>
              <a:rPr lang="en-US" sz="2000" dirty="0" smtClean="0"/>
              <a:t> la </a:t>
            </a:r>
            <a:r>
              <a:rPr lang="en-US" sz="2000" dirty="0" err="1" smtClean="0"/>
              <a:t>conjugación</a:t>
            </a:r>
            <a:r>
              <a:rPr lang="en-US" sz="2000" dirty="0" smtClean="0"/>
              <a:t> </a:t>
            </a:r>
            <a:r>
              <a:rPr lang="en-US" sz="2000" i="1" dirty="0" smtClean="0"/>
              <a:t>del </a:t>
            </a:r>
            <a:r>
              <a:rPr lang="en-US" sz="2000" i="1" dirty="0" err="1" smtClean="0"/>
              <a:t>imperfecto</a:t>
            </a:r>
            <a:r>
              <a:rPr lang="en-US" sz="2000" i="1" dirty="0" smtClean="0"/>
              <a:t> de </a:t>
            </a:r>
            <a:r>
              <a:rPr lang="en-US" sz="2000" i="1" dirty="0" err="1" smtClean="0"/>
              <a:t>subjuntivo</a:t>
            </a:r>
            <a:r>
              <a:rPr lang="en-US" sz="2000" dirty="0" smtClean="0"/>
              <a:t>. Completa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frases</a:t>
            </a:r>
            <a:r>
              <a:rPr lang="en-US" sz="2000" dirty="0" smtClean="0"/>
              <a:t> con la </a:t>
            </a:r>
            <a:r>
              <a:rPr lang="en-US" sz="2000" dirty="0" err="1" smtClean="0"/>
              <a:t>conjugación</a:t>
            </a:r>
            <a:r>
              <a:rPr lang="en-US" sz="2000" dirty="0" smtClean="0"/>
              <a:t> </a:t>
            </a:r>
            <a:r>
              <a:rPr lang="en-US" sz="2000" dirty="0" err="1" smtClean="0"/>
              <a:t>apropiada</a:t>
            </a:r>
            <a:r>
              <a:rPr lang="en-US" sz="2000" dirty="0" smtClean="0"/>
              <a:t> del </a:t>
            </a:r>
            <a:r>
              <a:rPr lang="en-US" sz="2000" dirty="0" err="1" smtClean="0"/>
              <a:t>verbo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 smtClean="0"/>
              <a:t>Mi </a:t>
            </a:r>
            <a:r>
              <a:rPr lang="en-US" sz="2000" dirty="0" err="1" smtClean="0"/>
              <a:t>amiga</a:t>
            </a:r>
            <a:r>
              <a:rPr lang="en-US" sz="2000" dirty="0" smtClean="0"/>
              <a:t> y </a:t>
            </a:r>
            <a:r>
              <a:rPr lang="en-US" sz="2000" dirty="0" err="1" smtClean="0"/>
              <a:t>yo</a:t>
            </a:r>
            <a:r>
              <a:rPr lang="en-US" sz="2000" dirty="0" smtClean="0"/>
              <a:t> </a:t>
            </a:r>
            <a:r>
              <a:rPr lang="en-US" sz="2000" dirty="0" err="1" smtClean="0"/>
              <a:t>queríamos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nos</a:t>
            </a:r>
            <a:r>
              <a:rPr lang="en-US" sz="2000" dirty="0" smtClean="0"/>
              <a:t> ______________ (</a:t>
            </a:r>
            <a:r>
              <a:rPr lang="en-US" sz="2000" dirty="0" err="1" smtClean="0"/>
              <a:t>permitir</a:t>
            </a:r>
            <a:r>
              <a:rPr lang="en-US" sz="2000" dirty="0" smtClean="0"/>
              <a:t>) </a:t>
            </a:r>
            <a:r>
              <a:rPr lang="en-US" sz="2000" dirty="0" err="1" smtClean="0"/>
              <a:t>salir</a:t>
            </a:r>
            <a:r>
              <a:rPr lang="en-US" sz="2000" dirty="0" smtClean="0"/>
              <a:t> </a:t>
            </a:r>
            <a:r>
              <a:rPr lang="en-US" sz="2000" dirty="0" err="1" smtClean="0"/>
              <a:t>temprano</a:t>
            </a:r>
            <a:r>
              <a:rPr lang="en-US" sz="2000" dirty="0" smtClean="0"/>
              <a:t> del </a:t>
            </a:r>
            <a:r>
              <a:rPr lang="en-US" sz="2000" dirty="0" err="1" smtClean="0"/>
              <a:t>trabajo</a:t>
            </a:r>
            <a:r>
              <a:rPr lang="en-US" sz="2000" dirty="0" smtClean="0"/>
              <a:t> </a:t>
            </a:r>
            <a:r>
              <a:rPr lang="en-US" sz="2000" dirty="0" err="1" smtClean="0"/>
              <a:t>para</a:t>
            </a:r>
            <a:r>
              <a:rPr lang="en-US" sz="2000" dirty="0" smtClean="0"/>
              <a:t> </a:t>
            </a:r>
            <a:r>
              <a:rPr lang="en-US" sz="2000" dirty="0" err="1" smtClean="0"/>
              <a:t>ir</a:t>
            </a:r>
            <a:r>
              <a:rPr lang="en-US" sz="2000" dirty="0" smtClean="0"/>
              <a:t> a </a:t>
            </a:r>
            <a:r>
              <a:rPr lang="en-US" sz="2000" dirty="0" err="1" smtClean="0"/>
              <a:t>ver</a:t>
            </a:r>
            <a:r>
              <a:rPr lang="en-US" sz="2000" dirty="0" smtClean="0"/>
              <a:t> la </a:t>
            </a:r>
            <a:r>
              <a:rPr lang="en-US" sz="2000" dirty="0" err="1" smtClean="0"/>
              <a:t>exposición</a:t>
            </a:r>
            <a:r>
              <a:rPr lang="en-US" sz="2000" dirty="0" smtClean="0"/>
              <a:t> de </a:t>
            </a:r>
            <a:r>
              <a:rPr lang="en-US" sz="2000" dirty="0" err="1" smtClean="0"/>
              <a:t>pintura</a:t>
            </a:r>
            <a:r>
              <a:rPr lang="en-US" sz="2000" dirty="0" smtClean="0"/>
              <a:t>. 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 smtClean="0"/>
              <a:t>El </a:t>
            </a:r>
            <a:r>
              <a:rPr lang="en-US" sz="2000" dirty="0" err="1" smtClean="0"/>
              <a:t>escultor</a:t>
            </a:r>
            <a:r>
              <a:rPr lang="en-US" sz="2000" dirty="0" smtClean="0"/>
              <a:t> </a:t>
            </a:r>
            <a:r>
              <a:rPr lang="en-US" sz="2000" dirty="0" err="1" smtClean="0"/>
              <a:t>esperaba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___________ (</a:t>
            </a:r>
            <a:r>
              <a:rPr lang="en-US" sz="2000" dirty="0" err="1" smtClean="0"/>
              <a:t>hacer</a:t>
            </a:r>
            <a:r>
              <a:rPr lang="en-US" sz="2000" dirty="0" smtClean="0"/>
              <a:t>) </a:t>
            </a:r>
            <a:r>
              <a:rPr lang="en-US" sz="2000" dirty="0" err="1" smtClean="0"/>
              <a:t>buen</a:t>
            </a:r>
            <a:r>
              <a:rPr lang="en-US" sz="2000" dirty="0" smtClean="0"/>
              <a:t> </a:t>
            </a:r>
            <a:r>
              <a:rPr lang="en-US" sz="2000" dirty="0" err="1" smtClean="0"/>
              <a:t>tiempo</a:t>
            </a:r>
            <a:r>
              <a:rPr lang="en-US" sz="2000" dirty="0" smtClean="0"/>
              <a:t> </a:t>
            </a:r>
            <a:r>
              <a:rPr lang="en-US" sz="2000" dirty="0" err="1" smtClean="0"/>
              <a:t>para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mucha</a:t>
            </a:r>
            <a:r>
              <a:rPr lang="en-US" sz="2000" dirty="0" smtClean="0"/>
              <a:t> </a:t>
            </a:r>
            <a:r>
              <a:rPr lang="en-US" sz="2000" dirty="0" err="1" smtClean="0"/>
              <a:t>gente</a:t>
            </a:r>
            <a:r>
              <a:rPr lang="en-US" sz="2000" dirty="0" smtClean="0"/>
              <a:t> </a:t>
            </a:r>
            <a:r>
              <a:rPr lang="en-US" sz="2000" dirty="0" err="1" smtClean="0"/>
              <a:t>viniera</a:t>
            </a:r>
            <a:r>
              <a:rPr lang="en-US" sz="2000" dirty="0" smtClean="0"/>
              <a:t> a </a:t>
            </a:r>
            <a:r>
              <a:rPr lang="en-US" sz="2000" dirty="0" err="1" smtClean="0"/>
              <a:t>ver</a:t>
            </a:r>
            <a:r>
              <a:rPr lang="en-US" sz="2000" dirty="0" smtClean="0"/>
              <a:t> </a:t>
            </a:r>
            <a:r>
              <a:rPr lang="en-US" sz="2000" dirty="0" err="1" smtClean="0"/>
              <a:t>sus</a:t>
            </a:r>
            <a:r>
              <a:rPr lang="en-US" sz="2000" dirty="0" smtClean="0"/>
              <a:t> </a:t>
            </a:r>
            <a:r>
              <a:rPr lang="en-US" sz="2000" dirty="0" err="1" smtClean="0"/>
              <a:t>obras</a:t>
            </a:r>
            <a:r>
              <a:rPr lang="en-US" sz="2000" dirty="0" smtClean="0"/>
              <a:t>. 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 err="1" smtClean="0"/>
              <a:t>Nos</a:t>
            </a:r>
            <a:r>
              <a:rPr lang="en-US" sz="2000" dirty="0" smtClean="0"/>
              <a:t> </a:t>
            </a:r>
            <a:r>
              <a:rPr lang="en-US" sz="2000" dirty="0" err="1" smtClean="0"/>
              <a:t>extrañ</a:t>
            </a:r>
            <a:r>
              <a:rPr lang="en-US" sz="2000" dirty="0" err="1"/>
              <a:t>ó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no ___________ (</a:t>
            </a:r>
            <a:r>
              <a:rPr lang="en-US" sz="2000" dirty="0" err="1" smtClean="0"/>
              <a:t>haber</a:t>
            </a:r>
            <a:r>
              <a:rPr lang="en-US" sz="2000" dirty="0" smtClean="0"/>
              <a:t>) </a:t>
            </a:r>
            <a:r>
              <a:rPr lang="en-US" sz="2000" dirty="0" err="1" smtClean="0"/>
              <a:t>más</a:t>
            </a:r>
            <a:r>
              <a:rPr lang="en-US" sz="2000" dirty="0" smtClean="0"/>
              <a:t> </a:t>
            </a:r>
            <a:r>
              <a:rPr lang="en-US" sz="2000" dirty="0" err="1" smtClean="0"/>
              <a:t>artistas</a:t>
            </a:r>
            <a:r>
              <a:rPr lang="en-US" sz="2000" dirty="0" smtClean="0"/>
              <a:t> </a:t>
            </a:r>
            <a:r>
              <a:rPr lang="en-US" sz="2000" dirty="0" err="1" smtClean="0"/>
              <a:t>extranjeros</a:t>
            </a:r>
            <a:r>
              <a:rPr lang="en-US" sz="2000" dirty="0" smtClean="0"/>
              <a:t> en la </a:t>
            </a:r>
            <a:r>
              <a:rPr lang="en-US" sz="2000" dirty="0" err="1" smtClean="0"/>
              <a:t>muestra</a:t>
            </a:r>
            <a:r>
              <a:rPr lang="en-US" sz="2000" dirty="0" smtClean="0"/>
              <a:t> de </a:t>
            </a:r>
            <a:r>
              <a:rPr lang="en-US" sz="2000" dirty="0" err="1" smtClean="0"/>
              <a:t>pintura</a:t>
            </a:r>
            <a:r>
              <a:rPr lang="en-US" sz="2000" dirty="0" smtClean="0"/>
              <a:t> </a:t>
            </a:r>
            <a:r>
              <a:rPr lang="en-US" sz="2000" dirty="0" err="1" smtClean="0"/>
              <a:t>abstracta</a:t>
            </a:r>
            <a:r>
              <a:rPr lang="en-US" sz="2000" dirty="0" smtClean="0"/>
              <a:t>.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 smtClean="0"/>
              <a:t>No </a:t>
            </a:r>
            <a:r>
              <a:rPr lang="en-US" sz="2000" dirty="0" err="1" smtClean="0"/>
              <a:t>esperábamos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un </a:t>
            </a:r>
            <a:r>
              <a:rPr lang="en-US" sz="2000" dirty="0" err="1" smtClean="0"/>
              <a:t>niño</a:t>
            </a:r>
            <a:r>
              <a:rPr lang="en-US" sz="2000" dirty="0" smtClean="0"/>
              <a:t> </a:t>
            </a:r>
            <a:r>
              <a:rPr lang="en-US" sz="2000" dirty="0" err="1" smtClean="0"/>
              <a:t>dibujante</a:t>
            </a:r>
            <a:r>
              <a:rPr lang="en-US" sz="2000" dirty="0" smtClean="0"/>
              <a:t> de tan </a:t>
            </a:r>
            <a:r>
              <a:rPr lang="en-US" sz="2000" dirty="0" err="1" smtClean="0"/>
              <a:t>sólo</a:t>
            </a:r>
            <a:r>
              <a:rPr lang="en-US" sz="2000" dirty="0" smtClean="0"/>
              <a:t> 10 </a:t>
            </a:r>
            <a:r>
              <a:rPr lang="en-US" sz="2000" dirty="0" err="1" smtClean="0"/>
              <a:t>años</a:t>
            </a:r>
            <a:r>
              <a:rPr lang="en-US" sz="2000" dirty="0" smtClean="0"/>
              <a:t> _____________ (</a:t>
            </a:r>
            <a:r>
              <a:rPr lang="en-US" sz="2000" dirty="0" err="1" smtClean="0"/>
              <a:t>tener</a:t>
            </a:r>
            <a:r>
              <a:rPr lang="en-US" sz="2000" dirty="0" smtClean="0"/>
              <a:t>) </a:t>
            </a:r>
            <a:r>
              <a:rPr lang="en-US" sz="2000" dirty="0" err="1" smtClean="0"/>
              <a:t>tanto</a:t>
            </a:r>
            <a:r>
              <a:rPr lang="en-US" sz="2000" dirty="0" smtClean="0"/>
              <a:t> </a:t>
            </a:r>
            <a:r>
              <a:rPr lang="en-US" sz="2000" dirty="0" err="1" smtClean="0"/>
              <a:t>éxito</a:t>
            </a:r>
            <a:r>
              <a:rPr lang="en-US" sz="2000" dirty="0" smtClean="0"/>
              <a:t>. 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 err="1" smtClean="0"/>
              <a:t>Traje</a:t>
            </a:r>
            <a:r>
              <a:rPr lang="en-US" sz="2000" dirty="0" smtClean="0"/>
              <a:t> a los </a:t>
            </a:r>
            <a:r>
              <a:rPr lang="en-US" sz="2000" dirty="0" err="1" smtClean="0"/>
              <a:t>niños</a:t>
            </a:r>
            <a:r>
              <a:rPr lang="en-US" sz="2000" dirty="0" smtClean="0"/>
              <a:t> </a:t>
            </a:r>
            <a:r>
              <a:rPr lang="en-US" sz="2000" dirty="0" err="1" smtClean="0"/>
              <a:t>para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__________ (</a:t>
            </a:r>
            <a:r>
              <a:rPr lang="en-US" sz="2000" dirty="0" err="1" smtClean="0"/>
              <a:t>ver</a:t>
            </a:r>
            <a:r>
              <a:rPr lang="en-US" sz="2000" dirty="0" smtClean="0"/>
              <a:t>) </a:t>
            </a:r>
            <a:r>
              <a:rPr lang="en-US" sz="2000" dirty="0" err="1" smtClean="0"/>
              <a:t>las</a:t>
            </a:r>
            <a:r>
              <a:rPr lang="en-US" sz="2000" dirty="0" smtClean="0"/>
              <a:t> </a:t>
            </a:r>
            <a:r>
              <a:rPr lang="en-US" sz="2000" dirty="0" err="1" smtClean="0"/>
              <a:t>fotografías</a:t>
            </a:r>
            <a:r>
              <a:rPr lang="en-US" sz="2000" dirty="0" smtClean="0"/>
              <a:t> de </a:t>
            </a:r>
            <a:r>
              <a:rPr lang="en-US" sz="2000" dirty="0" err="1" smtClean="0"/>
              <a:t>paisajes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había</a:t>
            </a:r>
            <a:r>
              <a:rPr lang="en-US" sz="2000" dirty="0" smtClean="0"/>
              <a:t> </a:t>
            </a:r>
            <a:r>
              <a:rPr lang="en-US" sz="2000" dirty="0" err="1" smtClean="0"/>
              <a:t>tomado</a:t>
            </a:r>
            <a:r>
              <a:rPr lang="en-US" sz="2000" dirty="0" smtClean="0"/>
              <a:t> </a:t>
            </a:r>
            <a:r>
              <a:rPr lang="en-US" sz="2000" dirty="0" err="1" smtClean="0"/>
              <a:t>su</a:t>
            </a:r>
            <a:r>
              <a:rPr lang="en-US" sz="2000" dirty="0" smtClean="0"/>
              <a:t> padre. 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 </a:t>
            </a:r>
          </a:p>
          <a:p>
            <a:pPr marL="457200" indent="-45720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>
              <a:buNone/>
            </a:pP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533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33400" y="6477000"/>
            <a:ext cx="4953000" cy="38100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/>
          <a:srcRect l="35139" t="12500" r="27965" b="6250"/>
          <a:stretch>
            <a:fillRect/>
          </a:stretch>
        </p:blipFill>
        <p:spPr bwMode="auto">
          <a:xfrm>
            <a:off x="533400" y="0"/>
            <a:ext cx="5029200" cy="647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2228</TotalTime>
  <Words>2331</Words>
  <Application>Microsoft Office PowerPoint</Application>
  <PresentationFormat>On-screen Show (4:3)</PresentationFormat>
  <Paragraphs>405</Paragraphs>
  <Slides>21</Slides>
  <Notes>21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Repaso </vt:lpstr>
      <vt:lpstr>Repaso </vt:lpstr>
      <vt:lpstr>Repaso </vt:lpstr>
      <vt:lpstr>Repaso 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Marisol</dc:creator>
  <cp:lastModifiedBy>CL User</cp:lastModifiedBy>
  <cp:revision>110</cp:revision>
  <dcterms:created xsi:type="dcterms:W3CDTF">2013-08-07T13:57:25Z</dcterms:created>
  <dcterms:modified xsi:type="dcterms:W3CDTF">2013-09-10T14:54:36Z</dcterms:modified>
</cp:coreProperties>
</file>

<file path=docProps/thumbnail.jpeg>
</file>